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51"/>
  </p:notesMasterIdLst>
  <p:handoutMasterIdLst>
    <p:handoutMasterId r:id="rId52"/>
  </p:handoutMasterIdLst>
  <p:sldIdLst>
    <p:sldId id="1279" r:id="rId6"/>
    <p:sldId id="415" r:id="rId7"/>
    <p:sldId id="417" r:id="rId8"/>
    <p:sldId id="418" r:id="rId9"/>
    <p:sldId id="1244" r:id="rId10"/>
    <p:sldId id="419" r:id="rId11"/>
    <p:sldId id="1234" r:id="rId12"/>
    <p:sldId id="420" r:id="rId13"/>
    <p:sldId id="421" r:id="rId14"/>
    <p:sldId id="1245" r:id="rId15"/>
    <p:sldId id="1235" r:id="rId16"/>
    <p:sldId id="1236" r:id="rId17"/>
    <p:sldId id="423" r:id="rId18"/>
    <p:sldId id="424" r:id="rId19"/>
    <p:sldId id="1254" r:id="rId20"/>
    <p:sldId id="1237" r:id="rId21"/>
    <p:sldId id="1238" r:id="rId22"/>
    <p:sldId id="426" r:id="rId23"/>
    <p:sldId id="427" r:id="rId24"/>
    <p:sldId id="1255" r:id="rId25"/>
    <p:sldId id="1239" r:id="rId26"/>
    <p:sldId id="1240" r:id="rId27"/>
    <p:sldId id="429" r:id="rId28"/>
    <p:sldId id="416" r:id="rId29"/>
    <p:sldId id="430" r:id="rId30"/>
    <p:sldId id="431" r:id="rId31"/>
    <p:sldId id="1256" r:id="rId32"/>
    <p:sldId id="1278" r:id="rId33"/>
    <p:sldId id="1262" r:id="rId34"/>
    <p:sldId id="433" r:id="rId35"/>
    <p:sldId id="434" r:id="rId36"/>
    <p:sldId id="1257" r:id="rId37"/>
    <p:sldId id="435" r:id="rId38"/>
    <p:sldId id="1263" r:id="rId39"/>
    <p:sldId id="436" r:id="rId40"/>
    <p:sldId id="437" r:id="rId41"/>
    <p:sldId id="1258" r:id="rId42"/>
    <p:sldId id="438" r:id="rId43"/>
    <p:sldId id="1264" r:id="rId44"/>
    <p:sldId id="443" r:id="rId45"/>
    <p:sldId id="1272" r:id="rId46"/>
    <p:sldId id="308" r:id="rId47"/>
    <p:sldId id="1274" r:id="rId48"/>
    <p:sldId id="1243" r:id="rId49"/>
    <p:sldId id="1265" r:id="rId5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2" userDrawn="1">
          <p15:clr>
            <a:srgbClr val="A4A3A4"/>
          </p15:clr>
        </p15:guide>
        <p15:guide id="2" orient="horz" pos="3477" userDrawn="1">
          <p15:clr>
            <a:srgbClr val="A4A3A4"/>
          </p15:clr>
        </p15:guide>
        <p15:guide id="3" orient="horz" pos="4032" userDrawn="1">
          <p15:clr>
            <a:srgbClr val="A4A3A4"/>
          </p15:clr>
        </p15:guide>
        <p15:guide id="4" orient="horz" pos="2183" userDrawn="1">
          <p15:clr>
            <a:srgbClr val="A4A3A4"/>
          </p15:clr>
        </p15:guide>
        <p15:guide id="5" orient="horz" pos="287" userDrawn="1">
          <p15:clr>
            <a:srgbClr val="A4A3A4"/>
          </p15:clr>
        </p15:guide>
        <p15:guide id="6" orient="horz" pos="1471" userDrawn="1">
          <p15:clr>
            <a:srgbClr val="A4A3A4"/>
          </p15:clr>
        </p15:guide>
        <p15:guide id="7" orient="horz" pos="535" userDrawn="1">
          <p15:clr>
            <a:srgbClr val="A4A3A4"/>
          </p15:clr>
        </p15:guide>
        <p15:guide id="8" orient="horz" pos="3939" userDrawn="1">
          <p15:clr>
            <a:srgbClr val="A4A3A4"/>
          </p15:clr>
        </p15:guide>
        <p15:guide id="9" orient="horz" pos="231" userDrawn="1">
          <p15:clr>
            <a:srgbClr val="A4A3A4"/>
          </p15:clr>
        </p15:guide>
        <p15:guide id="10" pos="175" userDrawn="1">
          <p15:clr>
            <a:srgbClr val="A4A3A4"/>
          </p15:clr>
        </p15:guide>
        <p15:guide id="11" pos="5590" userDrawn="1">
          <p15:clr>
            <a:srgbClr val="A4A3A4"/>
          </p15:clr>
        </p15:guide>
        <p15:guide id="12" pos="2880" userDrawn="1">
          <p15:clr>
            <a:srgbClr val="A4A3A4"/>
          </p15:clr>
        </p15:guide>
        <p15:guide id="13" pos="776" userDrawn="1">
          <p15:clr>
            <a:srgbClr val="A4A3A4"/>
          </p15:clr>
        </p15:guide>
        <p15:guide id="14" pos="1411" userDrawn="1">
          <p15:clr>
            <a:srgbClr val="A4A3A4"/>
          </p15:clr>
        </p15:guide>
        <p15:guide id="15" pos="5287" userDrawn="1">
          <p15:clr>
            <a:srgbClr val="A4A3A4"/>
          </p15:clr>
        </p15:guide>
        <p15:guide id="16" pos="346" userDrawn="1">
          <p15:clr>
            <a:srgbClr val="A4A3A4"/>
          </p15:clr>
        </p15:guide>
        <p15:guide id="17" pos="4090" userDrawn="1">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CCB"/>
    <a:srgbClr val="EC1848"/>
    <a:srgbClr val="052049"/>
    <a:srgbClr val="90BD31"/>
    <a:srgbClr val="18A3AC"/>
    <a:srgbClr val="000000"/>
    <a:srgbClr val="F48024"/>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4" autoAdjust="0"/>
    <p:restoredTop sz="84918" autoAdjust="0"/>
  </p:normalViewPr>
  <p:slideViewPr>
    <p:cSldViewPr snapToGrid="0" showGuides="1">
      <p:cViewPr varScale="1">
        <p:scale>
          <a:sx n="88" d="100"/>
          <a:sy n="88" d="100"/>
        </p:scale>
        <p:origin x="1848" y="184"/>
      </p:cViewPr>
      <p:guideLst>
        <p:guide orient="horz" pos="1052"/>
        <p:guide orient="horz" pos="3477"/>
        <p:guide orient="horz" pos="4032"/>
        <p:guide orient="horz" pos="2183"/>
        <p:guide orient="horz" pos="287"/>
        <p:guide orient="horz" pos="1471"/>
        <p:guide orient="horz" pos="535"/>
        <p:guide orient="horz" pos="3939"/>
        <p:guide orient="horz" pos="231"/>
        <p:guide pos="175"/>
        <p:guide pos="5590"/>
        <p:guide pos="2880"/>
        <p:guide pos="776"/>
        <p:guide pos="1411"/>
        <p:guide pos="5287"/>
        <p:guide pos="346"/>
        <p:guide pos="4090"/>
      </p:guideLst>
    </p:cSldViewPr>
  </p:slideViewPr>
  <p:outlineViewPr>
    <p:cViewPr>
      <p:scale>
        <a:sx n="33" d="100"/>
        <a:sy n="33" d="100"/>
      </p:scale>
      <p:origin x="0" y="0"/>
    </p:cViewPr>
  </p:outlineViewPr>
  <p:notesTextViewPr>
    <p:cViewPr>
      <p:scale>
        <a:sx n="3" d="2"/>
        <a:sy n="3" d="2"/>
      </p:scale>
      <p:origin x="0" y="0"/>
    </p:cViewPr>
  </p:notesTextViewPr>
  <p:sorterViewPr>
    <p:cViewPr>
      <p:scale>
        <a:sx n="71" d="100"/>
        <a:sy n="71" d="100"/>
      </p:scale>
      <p:origin x="0" y="0"/>
    </p:cViewPr>
  </p:sorterViewPr>
  <p:notesViewPr>
    <p:cSldViewPr snapToGrid="0">
      <p:cViewPr>
        <p:scale>
          <a:sx n="108" d="100"/>
          <a:sy n="108" d="100"/>
        </p:scale>
        <p:origin x="3448" y="-38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7450" y="400050"/>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a:lvl1pPr>
          </a:lstStyle>
          <a:p>
            <a:fld id="{EF798EC2-7587-174C-8F9B-BEC1CFBF2B9A}" type="datetimeFigureOut">
              <a:rPr lang="en-US" smtClean="0"/>
              <a:t>4/22/22</a:t>
            </a:fld>
            <a:endParaRPr lang="en-US"/>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kern="1200">
        <a:solidFill>
          <a:srgbClr val="052049"/>
        </a:solidFill>
        <a:latin typeface="+mj-lt"/>
        <a:ea typeface="+mn-ea"/>
        <a:cs typeface="Arial" pitchFamily="34" charset="0"/>
      </a:defRPr>
    </a:lvl1pPr>
    <a:lvl2pPr marL="285750" indent="-112713" algn="l" defTabSz="914400" rtl="0" eaLnBrk="1" latinLnBrk="0" hangingPunct="1">
      <a:spcBef>
        <a:spcPts val="200"/>
      </a:spcBef>
      <a:buClr>
        <a:srgbClr val="178CCB"/>
      </a:buClr>
      <a:buFont typeface="Arial" pitchFamily="34" charset="0"/>
      <a:buChar char="•"/>
      <a:defRPr sz="1100" kern="1200">
        <a:solidFill>
          <a:srgbClr val="052049"/>
        </a:solidFill>
        <a:latin typeface="+mj-lt"/>
        <a:ea typeface="+mn-ea"/>
        <a:cs typeface="Arial" pitchFamily="34" charset="0"/>
      </a:defRPr>
    </a:lvl2pPr>
    <a:lvl3pPr marL="403225" indent="-117475"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3pPr>
    <a:lvl4pPr marL="569913" indent="-112713"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546251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270124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54828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026445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27330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775390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789984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30</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022662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817134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rgbClr val="052049"/>
              </a:solidFill>
              <a:effectLst/>
              <a:latin typeface="+mj-lt"/>
              <a:ea typeface="+mn-ea"/>
              <a:cs typeface="Arial" pitchFamily="34" charset="0"/>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438072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88677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009448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888829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803457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39</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940412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27705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337292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445198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35797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760576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3976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71060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087024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46680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874600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808402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1">
    <p:spTree>
      <p:nvGrpSpPr>
        <p:cNvPr id="1" name=""/>
        <p:cNvGrpSpPr/>
        <p:nvPr/>
      </p:nvGrpSpPr>
      <p:grpSpPr>
        <a:xfrm>
          <a:off x="0" y="0"/>
          <a:ext cx="0" cy="0"/>
          <a:chOff x="0" y="0"/>
          <a:chExt cx="0" cy="0"/>
        </a:xfrm>
      </p:grpSpPr>
      <p:sp>
        <p:nvSpPr>
          <p:cNvPr id="8" name="Rectangle 7"/>
          <p:cNvSpPr/>
          <p:nvPr userDrawn="1"/>
        </p:nvSpPr>
        <p:spPr bwMode="auto">
          <a:xfrm>
            <a:off x="159026" y="5754156"/>
            <a:ext cx="8984974" cy="109330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0" name="Title 15"/>
          <p:cNvSpPr>
            <a:spLocks noGrp="1"/>
          </p:cNvSpPr>
          <p:nvPr>
            <p:ph type="title" hasCustomPrompt="1"/>
          </p:nvPr>
        </p:nvSpPr>
        <p:spPr>
          <a:xfrm>
            <a:off x="647545" y="2504663"/>
            <a:ext cx="8207492" cy="1749284"/>
          </a:xfrm>
        </p:spPr>
        <p:txBody>
          <a:bodyPr anchor="b">
            <a:noAutofit/>
          </a:bodyPr>
          <a:lstStyle>
            <a:lvl1pPr>
              <a:defRPr sz="3600" baseline="0">
                <a:solidFill>
                  <a:schemeClr val="tx1"/>
                </a:solidFill>
                <a:latin typeface="+mj-lt"/>
              </a:defRPr>
            </a:lvl1pPr>
          </a:lstStyle>
          <a:p>
            <a:r>
              <a:rPr lang="en-US" dirty="0"/>
              <a:t>Title Here</a:t>
            </a:r>
          </a:p>
        </p:txBody>
      </p:sp>
      <p:sp>
        <p:nvSpPr>
          <p:cNvPr id="11" name="Date Placeholder 4"/>
          <p:cNvSpPr>
            <a:spLocks noGrp="1"/>
          </p:cNvSpPr>
          <p:nvPr>
            <p:ph type="dt" sz="half" idx="2"/>
          </p:nvPr>
        </p:nvSpPr>
        <p:spPr>
          <a:xfrm>
            <a:off x="667543"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4/22/22</a:t>
            </a:fld>
            <a:endParaRPr lang="en-US" dirty="0"/>
          </a:p>
        </p:txBody>
      </p:sp>
      <p:sp>
        <p:nvSpPr>
          <p:cNvPr id="12" name="Text Placeholder 2"/>
          <p:cNvSpPr>
            <a:spLocks noGrp="1"/>
          </p:cNvSpPr>
          <p:nvPr>
            <p:ph type="body" sz="quarter" idx="10" hasCustomPrompt="1"/>
          </p:nvPr>
        </p:nvSpPr>
        <p:spPr>
          <a:xfrm>
            <a:off x="665939"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3" name="Text Placeholder 3"/>
          <p:cNvSpPr>
            <a:spLocks noGrp="1"/>
          </p:cNvSpPr>
          <p:nvPr>
            <p:ph type="body" sz="quarter" idx="15" hasCustomPrompt="1"/>
          </p:nvPr>
        </p:nvSpPr>
        <p:spPr>
          <a:xfrm>
            <a:off x="640272" y="4246881"/>
            <a:ext cx="8203879"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254" y="1727975"/>
            <a:ext cx="2758551" cy="575961"/>
          </a:xfrm>
          <a:prstGeom prst="rect">
            <a:avLst/>
          </a:prstGeom>
        </p:spPr>
      </p:pic>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4" y="265044"/>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6"/>
                </a:solidFill>
                <a:latin typeface="+mn-lt"/>
              </a:rPr>
              <a:t>“</a:t>
            </a: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6"/>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6"/>
                </a:solidFill>
                <a:latin typeface="+mn-lt"/>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4" y="265044"/>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3"/>
                </a:solidFill>
                <a:latin typeface="+mn-lt"/>
              </a:rPr>
              <a:t>“</a:t>
            </a: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5"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4" y="265044"/>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4"/>
                </a:solidFill>
                <a:latin typeface="+mn-lt"/>
              </a:rPr>
              <a:t>“</a:t>
            </a: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4"/>
                </a:solidFill>
                <a:latin typeface="+mn-lt"/>
              </a:defRPr>
            </a:lvl1pPr>
          </a:lstStyle>
          <a:p>
            <a:pPr lvl="0"/>
            <a:r>
              <a:rPr lang="en-US" dirty="0"/>
              <a:t>Author’s Name</a:t>
            </a:r>
          </a:p>
        </p:txBody>
      </p:sp>
      <p:sp>
        <p:nvSpPr>
          <p:cNvPr id="13"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4"/>
                </a:solidFill>
                <a:latin typeface="+mn-lt"/>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2339688"/>
            <a:ext cx="6593258" cy="1906851"/>
          </a:xfrm>
        </p:spPr>
        <p:txBody>
          <a:bodyPr anchor="ctr">
            <a:noAutofit/>
          </a:bodyPr>
          <a:lstStyle>
            <a:lvl1pPr>
              <a:defRPr sz="3600" baseline="0">
                <a:solidFill>
                  <a:schemeClr val="accent6"/>
                </a:solidFill>
                <a:latin typeface="+mj-lt"/>
              </a:defRPr>
            </a:lvl1pPr>
          </a:lstStyle>
          <a:p>
            <a:r>
              <a:rPr lang="en-US" dirty="0"/>
              <a:t>Section Header Here</a:t>
            </a:r>
          </a:p>
        </p:txBody>
      </p:sp>
      <p:sp>
        <p:nvSpPr>
          <p:cNvPr id="2" name="Rectangle 1"/>
          <p:cNvSpPr/>
          <p:nvPr userDrawn="1"/>
        </p:nvSpPr>
        <p:spPr bwMode="auto">
          <a:xfrm>
            <a:off x="3" y="2358889"/>
            <a:ext cx="248479" cy="1881809"/>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2339688"/>
            <a:ext cx="6593258" cy="1906851"/>
          </a:xfrm>
        </p:spPr>
        <p:txBody>
          <a:bodyPr anchor="ctr">
            <a:noAutofit/>
          </a:bodyPr>
          <a:lstStyle>
            <a:lvl1pPr>
              <a:defRPr sz="3600" baseline="0">
                <a:solidFill>
                  <a:schemeClr val="accent3"/>
                </a:solidFill>
                <a:latin typeface="+mj-lt"/>
              </a:defRPr>
            </a:lvl1pPr>
          </a:lstStyle>
          <a:p>
            <a:r>
              <a:rPr lang="en-US" dirty="0"/>
              <a:t>Section Header Here</a:t>
            </a:r>
          </a:p>
        </p:txBody>
      </p:sp>
      <p:sp>
        <p:nvSpPr>
          <p:cNvPr id="2" name="Rectangle 1"/>
          <p:cNvSpPr/>
          <p:nvPr userDrawn="1"/>
        </p:nvSpPr>
        <p:spPr bwMode="auto">
          <a:xfrm>
            <a:off x="3" y="2358889"/>
            <a:ext cx="248479" cy="1881809"/>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accent2"/>
              </a:solidFill>
              <a:latin typeface="+mj-lt"/>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2339688"/>
            <a:ext cx="6593258" cy="1906851"/>
          </a:xfrm>
        </p:spPr>
        <p:txBody>
          <a:bodyPr anchor="ctr">
            <a:noAutofit/>
          </a:bodyPr>
          <a:lstStyle>
            <a:lvl1pPr>
              <a:defRPr sz="3600" baseline="0">
                <a:solidFill>
                  <a:schemeClr val="accent4"/>
                </a:solidFill>
                <a:latin typeface="+mj-lt"/>
              </a:defRPr>
            </a:lvl1pPr>
          </a:lstStyle>
          <a:p>
            <a:r>
              <a:rPr lang="en-US" dirty="0"/>
              <a:t>Section Header Here</a:t>
            </a:r>
          </a:p>
        </p:txBody>
      </p:sp>
      <p:sp>
        <p:nvSpPr>
          <p:cNvPr id="2" name="Rectangle 1"/>
          <p:cNvSpPr/>
          <p:nvPr userDrawn="1"/>
        </p:nvSpPr>
        <p:spPr bwMode="auto">
          <a:xfrm>
            <a:off x="3" y="2358889"/>
            <a:ext cx="248479" cy="1881809"/>
          </a:xfrm>
          <a:prstGeom prst="rect">
            <a:avLst/>
          </a:prstGeom>
          <a:solidFill>
            <a:schemeClr val="accent4"/>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End Slide – BCH Logo">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7" y="2710217"/>
            <a:ext cx="1571041" cy="136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71428" y="3039841"/>
            <a:ext cx="2758551" cy="575961"/>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781467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sp>
        <p:nvSpPr>
          <p:cNvPr id="2" name="Rectangle 1"/>
          <p:cNvSpPr/>
          <p:nvPr userDrawn="1"/>
        </p:nvSpPr>
        <p:spPr bwMode="auto">
          <a:xfrm>
            <a:off x="159026" y="5754156"/>
            <a:ext cx="8984974" cy="109330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2" name="Title 15"/>
          <p:cNvSpPr>
            <a:spLocks noGrp="1"/>
          </p:cNvSpPr>
          <p:nvPr>
            <p:ph type="title" hasCustomPrompt="1"/>
          </p:nvPr>
        </p:nvSpPr>
        <p:spPr>
          <a:xfrm>
            <a:off x="647545" y="2504663"/>
            <a:ext cx="8207492" cy="1749284"/>
          </a:xfr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667543"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4/22/22</a:t>
            </a:fld>
            <a:endParaRPr lang="en-US" dirty="0"/>
          </a:p>
        </p:txBody>
      </p:sp>
      <p:sp>
        <p:nvSpPr>
          <p:cNvPr id="24" name="Text Placeholder 2"/>
          <p:cNvSpPr>
            <a:spLocks noGrp="1"/>
          </p:cNvSpPr>
          <p:nvPr>
            <p:ph type="body" sz="quarter" idx="10" hasCustomPrompt="1"/>
          </p:nvPr>
        </p:nvSpPr>
        <p:spPr>
          <a:xfrm>
            <a:off x="665939"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640272" y="4246881"/>
            <a:ext cx="8203879"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254" y="1727975"/>
            <a:ext cx="2758551" cy="575961"/>
          </a:xfrm>
          <a:prstGeom prst="rect">
            <a:avLst/>
          </a:prstGeom>
        </p:spPr>
      </p:pic>
    </p:spTree>
    <p:extLst>
      <p:ext uri="{BB962C8B-B14F-4D97-AF65-F5344CB8AC3E}">
        <p14:creationId xmlns:p14="http://schemas.microsoft.com/office/powerpoint/2010/main" val="190297940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 Purple">
    <p:spTree>
      <p:nvGrpSpPr>
        <p:cNvPr id="1" name=""/>
        <p:cNvGrpSpPr/>
        <p:nvPr/>
      </p:nvGrpSpPr>
      <p:grpSpPr>
        <a:xfrm>
          <a:off x="0" y="0"/>
          <a:ext cx="0" cy="0"/>
          <a:chOff x="0" y="0"/>
          <a:chExt cx="0" cy="0"/>
        </a:xfrm>
      </p:grpSpPr>
      <p:sp>
        <p:nvSpPr>
          <p:cNvPr id="9" name="Rectangle 8"/>
          <p:cNvSpPr/>
          <p:nvPr userDrawn="1"/>
        </p:nvSpPr>
        <p:spPr bwMode="auto">
          <a:xfrm>
            <a:off x="1" y="0"/>
            <a:ext cx="9144000" cy="6858000"/>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1" name="Rectangle 10"/>
          <p:cNvSpPr/>
          <p:nvPr userDrawn="1"/>
        </p:nvSpPr>
        <p:spPr bwMode="auto">
          <a:xfrm>
            <a:off x="241903" y="241902"/>
            <a:ext cx="8902097" cy="6616098"/>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252" y="697984"/>
            <a:ext cx="2758551" cy="575961"/>
          </a:xfrm>
          <a:prstGeom prst="rect">
            <a:avLst/>
          </a:prstGeom>
        </p:spPr>
      </p:pic>
      <p:sp>
        <p:nvSpPr>
          <p:cNvPr id="22" name="Title 15"/>
          <p:cNvSpPr>
            <a:spLocks noGrp="1"/>
          </p:cNvSpPr>
          <p:nvPr>
            <p:ph type="title" hasCustomPrompt="1"/>
          </p:nvPr>
        </p:nvSpPr>
        <p:spPr>
          <a:xfrm>
            <a:off x="617254" y="2504663"/>
            <a:ext cx="7889439" cy="1749284"/>
          </a:xfrm>
        </p:spPr>
        <p:txBody>
          <a:bodyPr anchor="b">
            <a:noAutofit/>
          </a:bodyPr>
          <a:lstStyle>
            <a:lvl1pPr>
              <a:defRPr sz="3600" baseline="0">
                <a:solidFill>
                  <a:schemeClr val="bg1"/>
                </a:solidFill>
                <a:latin typeface="+mj-lt"/>
              </a:defRPr>
            </a:lvl1pPr>
          </a:lstStyle>
          <a:p>
            <a:r>
              <a:rPr lang="en-US" dirty="0"/>
              <a:t>Title Here</a:t>
            </a:r>
          </a:p>
        </p:txBody>
      </p:sp>
      <p:sp>
        <p:nvSpPr>
          <p:cNvPr id="23" name="Date Placeholder 4"/>
          <p:cNvSpPr>
            <a:spLocks noGrp="1"/>
          </p:cNvSpPr>
          <p:nvPr>
            <p:ph type="dt" sz="half" idx="2"/>
          </p:nvPr>
        </p:nvSpPr>
        <p:spPr>
          <a:xfrm>
            <a:off x="637252" y="6155226"/>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4/22/22</a:t>
            </a:fld>
            <a:endParaRPr lang="en-US" dirty="0"/>
          </a:p>
        </p:txBody>
      </p:sp>
      <p:sp>
        <p:nvSpPr>
          <p:cNvPr id="24" name="Text Placeholder 2"/>
          <p:cNvSpPr>
            <a:spLocks noGrp="1"/>
          </p:cNvSpPr>
          <p:nvPr>
            <p:ph type="body" sz="quarter" idx="10" hasCustomPrompt="1"/>
          </p:nvPr>
        </p:nvSpPr>
        <p:spPr>
          <a:xfrm>
            <a:off x="635648"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620868" y="4246881"/>
            <a:ext cx="7885966"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5297676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White 2">
    <p:spTree>
      <p:nvGrpSpPr>
        <p:cNvPr id="1" name=""/>
        <p:cNvGrpSpPr/>
        <p:nvPr/>
      </p:nvGrpSpPr>
      <p:grpSpPr>
        <a:xfrm>
          <a:off x="0" y="0"/>
          <a:ext cx="0" cy="0"/>
          <a:chOff x="0" y="0"/>
          <a:chExt cx="0" cy="0"/>
        </a:xfrm>
      </p:grpSpPr>
      <p:sp>
        <p:nvSpPr>
          <p:cNvPr id="9" name="Rectangle 8"/>
          <p:cNvSpPr/>
          <p:nvPr userDrawn="1"/>
        </p:nvSpPr>
        <p:spPr bwMode="auto">
          <a:xfrm>
            <a:off x="1" y="0"/>
            <a:ext cx="9144000" cy="6858000"/>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1" name="Rectangle 10"/>
          <p:cNvSpPr/>
          <p:nvPr userDrawn="1"/>
        </p:nvSpPr>
        <p:spPr bwMode="auto">
          <a:xfrm>
            <a:off x="241903" y="241902"/>
            <a:ext cx="8902097" cy="661609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252" y="656418"/>
            <a:ext cx="2758551" cy="575961"/>
          </a:xfrm>
          <a:prstGeom prst="rect">
            <a:avLst/>
          </a:prstGeom>
        </p:spPr>
      </p:pic>
      <p:sp>
        <p:nvSpPr>
          <p:cNvPr id="22" name="Title 15"/>
          <p:cNvSpPr>
            <a:spLocks noGrp="1"/>
          </p:cNvSpPr>
          <p:nvPr>
            <p:ph type="title" hasCustomPrompt="1"/>
          </p:nvPr>
        </p:nvSpPr>
        <p:spPr>
          <a:xfrm>
            <a:off x="617254" y="2504663"/>
            <a:ext cx="7889439" cy="1749284"/>
          </a:xfr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637252"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4/22/22</a:t>
            </a:fld>
            <a:endParaRPr lang="en-US" dirty="0"/>
          </a:p>
        </p:txBody>
      </p:sp>
      <p:sp>
        <p:nvSpPr>
          <p:cNvPr id="24" name="Text Placeholder 2"/>
          <p:cNvSpPr>
            <a:spLocks noGrp="1"/>
          </p:cNvSpPr>
          <p:nvPr>
            <p:ph type="body" sz="quarter" idx="10" hasCustomPrompt="1"/>
          </p:nvPr>
        </p:nvSpPr>
        <p:spPr>
          <a:xfrm>
            <a:off x="635648"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620868" y="4246881"/>
            <a:ext cx="7885966"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4980811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33397" y="6286379"/>
            <a:ext cx="2344374" cy="489485"/>
          </a:xfrm>
          <a:prstGeom prst="rect">
            <a:avLst/>
          </a:prstGeom>
        </p:spPr>
      </p:pic>
      <p:cxnSp>
        <p:nvCxnSpPr>
          <p:cNvPr id="8" name="Straight Connector 7"/>
          <p:cNvCxnSpPr/>
          <p:nvPr userDrawn="1"/>
        </p:nvCxnSpPr>
        <p:spPr>
          <a:xfrm>
            <a:off x="277813" y="6157316"/>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33397" y="6286379"/>
            <a:ext cx="2344374" cy="489485"/>
          </a:xfrm>
          <a:prstGeom prst="rect">
            <a:avLst/>
          </a:prstGeom>
        </p:spPr>
      </p:pic>
      <p:cxnSp>
        <p:nvCxnSpPr>
          <p:cNvPr id="6" name="Straight Connector 5"/>
          <p:cNvCxnSpPr/>
          <p:nvPr userDrawn="1"/>
        </p:nvCxnSpPr>
        <p:spPr>
          <a:xfrm>
            <a:off x="277813" y="6157316"/>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33397" y="6286379"/>
            <a:ext cx="2344374" cy="489485"/>
          </a:xfrm>
          <a:prstGeom prst="rect">
            <a:avLst/>
          </a:prstGeom>
        </p:spPr>
      </p:pic>
      <p:cxnSp>
        <p:nvCxnSpPr>
          <p:cNvPr id="6" name="Straight Connector 5"/>
          <p:cNvCxnSpPr/>
          <p:nvPr userDrawn="1"/>
        </p:nvCxnSpPr>
        <p:spPr>
          <a:xfrm>
            <a:off x="277813" y="6157316"/>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33397" y="6286379"/>
            <a:ext cx="2344374" cy="489485"/>
          </a:xfrm>
          <a:prstGeom prst="rect">
            <a:avLst/>
          </a:prstGeom>
        </p:spPr>
      </p:pic>
      <p:cxnSp>
        <p:nvCxnSpPr>
          <p:cNvPr id="13" name="Straight Connector 12"/>
          <p:cNvCxnSpPr/>
          <p:nvPr userDrawn="1"/>
        </p:nvCxnSpPr>
        <p:spPr>
          <a:xfrm>
            <a:off x="277813" y="6157316"/>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795899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6"/>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6"/>
                </a:solidFill>
                <a:latin typeface="+mn-lt"/>
              </a:defRPr>
            </a:lvl1pPr>
          </a:lstStyle>
          <a:p>
            <a:pPr lvl="0"/>
            <a:r>
              <a:rPr lang="en-US" dirty="0"/>
              <a:t>Position Title</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4"/>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4"/>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4"/>
                </a:solidFill>
                <a:latin typeface="+mn-lt"/>
              </a:defRPr>
            </a:lvl1pPr>
          </a:lstStyle>
          <a:p>
            <a:pPr lvl="0"/>
            <a:r>
              <a:rPr lang="en-US" dirty="0"/>
              <a:t>Position Title</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Purple">
    <p:bg>
      <p:bgPr>
        <a:solidFill>
          <a:schemeClr val="accent6"/>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911" y="486423"/>
            <a:ext cx="2758551" cy="575961"/>
          </a:xfrm>
          <a:prstGeom prst="rect">
            <a:avLst/>
          </a:prstGeom>
        </p:spPr>
      </p:pic>
      <p:sp>
        <p:nvSpPr>
          <p:cNvPr id="2" name="Rectangle 1"/>
          <p:cNvSpPr/>
          <p:nvPr userDrawn="1"/>
        </p:nvSpPr>
        <p:spPr bwMode="auto">
          <a:xfrm>
            <a:off x="159026" y="5764696"/>
            <a:ext cx="8984974" cy="1093304"/>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4/22/22</a:t>
            </a:fld>
            <a:endParaRPr lang="en-US" dirty="0"/>
          </a:p>
        </p:txBody>
      </p:sp>
      <p:sp>
        <p:nvSpPr>
          <p:cNvPr id="10"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1"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2"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3" y="2363626"/>
            <a:ext cx="7051729" cy="1881809"/>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3" y="2363626"/>
            <a:ext cx="7051729" cy="1881809"/>
          </a:xfrm>
          <a:prstGeom prst="rect">
            <a:avLst/>
          </a:prstGeom>
          <a:solidFill>
            <a:schemeClr val="accent4"/>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End Slide – BCH Logo">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7" y="2710217"/>
            <a:ext cx="1571041" cy="136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71428" y="3039841"/>
            <a:ext cx="2758551" cy="575961"/>
          </a:xfrm>
          <a:prstGeom prst="rect">
            <a:avLst/>
          </a:prstGeom>
        </p:spPr>
      </p:pic>
    </p:spTree>
    <p:extLst>
      <p:ext uri="{BB962C8B-B14F-4D97-AF65-F5344CB8AC3E}">
        <p14:creationId xmlns:p14="http://schemas.microsoft.com/office/powerpoint/2010/main" val="13051173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ver – White 2">
    <p:spTree>
      <p:nvGrpSpPr>
        <p:cNvPr id="1" name=""/>
        <p:cNvGrpSpPr/>
        <p:nvPr/>
      </p:nvGrpSpPr>
      <p:grpSpPr>
        <a:xfrm>
          <a:off x="0" y="0"/>
          <a:ext cx="0" cy="0"/>
          <a:chOff x="0" y="0"/>
          <a:chExt cx="0" cy="0"/>
        </a:xfrm>
      </p:grpSpPr>
      <p:sp>
        <p:nvSpPr>
          <p:cNvPr id="9" name="Rectangle 8"/>
          <p:cNvSpPr/>
          <p:nvPr userDrawn="1"/>
        </p:nvSpPr>
        <p:spPr bwMode="auto">
          <a:xfrm>
            <a:off x="1" y="0"/>
            <a:ext cx="9144000" cy="6858000"/>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1" name="Rectangle 10"/>
          <p:cNvSpPr/>
          <p:nvPr userDrawn="1"/>
        </p:nvSpPr>
        <p:spPr bwMode="auto">
          <a:xfrm>
            <a:off x="241903" y="241902"/>
            <a:ext cx="8902097" cy="661609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252" y="656418"/>
            <a:ext cx="2758551" cy="575961"/>
          </a:xfrm>
          <a:prstGeom prst="rect">
            <a:avLst/>
          </a:prstGeom>
        </p:spPr>
      </p:pic>
      <p:sp>
        <p:nvSpPr>
          <p:cNvPr id="22" name="Title 15"/>
          <p:cNvSpPr>
            <a:spLocks noGrp="1"/>
          </p:cNvSpPr>
          <p:nvPr>
            <p:ph type="title" hasCustomPrompt="1"/>
          </p:nvPr>
        </p:nvSpPr>
        <p:spPr>
          <a:xfrm>
            <a:off x="617254" y="2504663"/>
            <a:ext cx="7889439" cy="1749284"/>
          </a:xfr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637252"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4/22/22</a:t>
            </a:fld>
            <a:endParaRPr lang="en-US" dirty="0"/>
          </a:p>
        </p:txBody>
      </p:sp>
      <p:sp>
        <p:nvSpPr>
          <p:cNvPr id="24" name="Text Placeholder 2"/>
          <p:cNvSpPr>
            <a:spLocks noGrp="1"/>
          </p:cNvSpPr>
          <p:nvPr>
            <p:ph type="body" sz="quarter" idx="10" hasCustomPrompt="1"/>
          </p:nvPr>
        </p:nvSpPr>
        <p:spPr>
          <a:xfrm>
            <a:off x="635648"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620868" y="4246881"/>
            <a:ext cx="7885966"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3159063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p:bg>
      <p:bgPr>
        <a:solidFill>
          <a:schemeClr val="accent3"/>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4/22/22</a:t>
            </a:fld>
            <a:endParaRPr lang="en-US" dirty="0"/>
          </a:p>
        </p:txBody>
      </p:sp>
      <p:sp>
        <p:nvSpPr>
          <p:cNvPr id="10"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1"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2"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911" y="486423"/>
            <a:ext cx="2758551" cy="575961"/>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Orange">
    <p:bg>
      <p:bgPr>
        <a:solidFill>
          <a:schemeClr val="accent4"/>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accent4"/>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4/22/22</a:t>
            </a:fld>
            <a:endParaRPr lang="en-US" dirty="0"/>
          </a:p>
        </p:txBody>
      </p:sp>
      <p:sp>
        <p:nvSpPr>
          <p:cNvPr id="10"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1"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2"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911" y="486423"/>
            <a:ext cx="2758551" cy="575961"/>
          </a:xfrm>
          <a:prstGeom prst="rect">
            <a:avLst/>
          </a:prstGeom>
        </p:spPr>
      </p:pic>
    </p:spTree>
    <p:extLst>
      <p:ext uri="{BB962C8B-B14F-4D97-AF65-F5344CB8AC3E}">
        <p14:creationId xmlns:p14="http://schemas.microsoft.com/office/powerpoint/2010/main" val="8423903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5"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268360" y="450575"/>
            <a:ext cx="8587407" cy="5420140"/>
          </a:xfrm>
          <a:prstGeom prst="rect">
            <a:avLst/>
          </a:prstGeom>
        </p:spPr>
        <p:txBody>
          <a:bodyPr>
            <a:normAutofit/>
          </a:bodyPr>
          <a:lstStyle/>
          <a:p>
            <a:r>
              <a:rPr lang="en-US"/>
              <a:t>Click icon to add chart</a:t>
            </a:r>
            <a:endParaRPr lang="en-US" dirty="0"/>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3"/>
          <p:cNvSpPr>
            <a:spLocks noGrp="1"/>
          </p:cNvSpPr>
          <p:nvPr>
            <p:ph idx="1"/>
          </p:nvPr>
        </p:nvSpPr>
        <p:spPr>
          <a:xfrm>
            <a:off x="459684" y="1868557"/>
            <a:ext cx="3824082"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3"/>
          <p:cNvSpPr>
            <a:spLocks noGrp="1"/>
          </p:cNvSpPr>
          <p:nvPr>
            <p:ph idx="16"/>
          </p:nvPr>
        </p:nvSpPr>
        <p:spPr>
          <a:xfrm>
            <a:off x="4765730" y="1868557"/>
            <a:ext cx="3831618"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322213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533397" y="6286379"/>
            <a:ext cx="2344376" cy="489485"/>
          </a:xfrm>
          <a:prstGeom prst="rect">
            <a:avLst/>
          </a:prstGeom>
        </p:spPr>
      </p:pic>
      <p:sp>
        <p:nvSpPr>
          <p:cNvPr id="4"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t" anchorCtr="0">
            <a:no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9" name="Straight Connector 8"/>
          <p:cNvCxnSpPr/>
          <p:nvPr userDrawn="1"/>
        </p:nvCxnSpPr>
        <p:spPr>
          <a:xfrm>
            <a:off x="277813" y="6157316"/>
            <a:ext cx="8595360"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4002" r:id="rId2"/>
    <p:sldLayoutId id="2147483980" r:id="rId3"/>
    <p:sldLayoutId id="2147483981" r:id="rId4"/>
    <p:sldLayoutId id="2147484010" r:id="rId5"/>
    <p:sldLayoutId id="2147483984" r:id="rId6"/>
    <p:sldLayoutId id="2147483982" r:id="rId7"/>
    <p:sldLayoutId id="2147483986" r:id="rId8"/>
    <p:sldLayoutId id="2147483999" r:id="rId9"/>
    <p:sldLayoutId id="2147483988" r:id="rId10"/>
    <p:sldLayoutId id="2147483989" r:id="rId11"/>
    <p:sldLayoutId id="2147483990" r:id="rId12"/>
    <p:sldLayoutId id="2147483991" r:id="rId13"/>
    <p:sldLayoutId id="2147483992" r:id="rId14"/>
    <p:sldLayoutId id="2147483993" r:id="rId15"/>
    <p:sldLayoutId id="2147483994" r:id="rId16"/>
    <p:sldLayoutId id="2147484011" r:id="rId17"/>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UCSF | Health</a:t>
            </a:r>
            <a:endParaRPr lang="en-US" dirty="0"/>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533397" y="6286379"/>
            <a:ext cx="2344376" cy="489485"/>
          </a:xfrm>
          <a:prstGeom prst="rect">
            <a:avLst/>
          </a:prstGeom>
        </p:spPr>
      </p:pic>
      <p:cxnSp>
        <p:nvCxnSpPr>
          <p:cNvPr id="14" name="Straight Connector 13"/>
          <p:cNvCxnSpPr/>
          <p:nvPr userDrawn="1"/>
        </p:nvCxnSpPr>
        <p:spPr>
          <a:xfrm>
            <a:off x="277813" y="6157316"/>
            <a:ext cx="8595360"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4007" r:id="rId1"/>
    <p:sldLayoutId id="2147484008" r:id="rId2"/>
    <p:sldLayoutId id="2147483944" r:id="rId3"/>
    <p:sldLayoutId id="2147483951" r:id="rId4"/>
    <p:sldLayoutId id="2147483953" r:id="rId5"/>
    <p:sldLayoutId id="2147484000" r:id="rId6"/>
    <p:sldLayoutId id="2147483949" r:id="rId7"/>
    <p:sldLayoutId id="2147483960" r:id="rId8"/>
    <p:sldLayoutId id="2147483961" r:id="rId9"/>
    <p:sldLayoutId id="2147483966" r:id="rId10"/>
    <p:sldLayoutId id="2147483967" r:id="rId11"/>
    <p:sldLayoutId id="2147483968" r:id="rId12"/>
    <p:sldLayoutId id="2147483969" r:id="rId13"/>
    <p:sldLayoutId id="2147483970" r:id="rId14"/>
    <p:sldLayoutId id="2147483971" r:id="rId15"/>
    <p:sldLayoutId id="2147484009" r:id="rId16"/>
    <p:sldLayoutId id="2147484012" r:id="rId17"/>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8" Type="http://schemas.openxmlformats.org/officeDocument/2006/relationships/hyperlink" Target="https://www.orthobullets.com/knee-and-sports/3020/patellar-instability" TargetMode="External"/><Relationship Id="rId3" Type="http://schemas.openxmlformats.org/officeDocument/2006/relationships/hyperlink" Target="https://orthoinfo.aaos.org/en/diseases--conditions/anterior-cruciate-ligament-acl-injuries/" TargetMode="External"/><Relationship Id="rId7" Type="http://schemas.openxmlformats.org/officeDocument/2006/relationships/hyperlink" Target="https://www.orthobullets.com/pediatrics/4023/tibial-tubercle-fracture"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hyperlink" Target="https://orthoinfo.aaos.org/en/diseases--conditions/osgood-schlatter-disease-knee-pain/" TargetMode="External"/><Relationship Id="rId5" Type="http://schemas.openxmlformats.org/officeDocument/2006/relationships/hyperlink" Target="https://orthoinfo.aaos.org/en/diseases--conditions/meniscus-tears/" TargetMode="External"/><Relationship Id="rId4" Type="http://schemas.openxmlformats.org/officeDocument/2006/relationships/hyperlink" Target="https://www.hss.edu/condition-list_torn-acl.asp"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clinicalpainadvisor.com/slideshow/case-studies/knee-pain-over-the-lateral-patellofemoral-facet-joint/" TargetMode="External"/><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hyperlink" Target="https://canadiem.org/choosing-wisely-low-risk-pediatric-ankle-fractures/" TargetMode="External"/><Relationship Id="rId5" Type="http://schemas.openxmlformats.org/officeDocument/2006/relationships/hyperlink" Target="https://www.merckmanuals.com/en-pr/professional/injuries-poisoning/fractures/pediatric-physeal-growth-plate-fractures" TargetMode="External"/><Relationship Id="rId4" Type="http://schemas.openxmlformats.org/officeDocument/2006/relationships/hyperlink" Target="https://www.gponline.com/management-acl-rupture/musculoskeletal-disorders/musculoskeletal-disorders/article/128714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54" y="2189345"/>
            <a:ext cx="7889439" cy="1749284"/>
          </a:xfrm>
        </p:spPr>
        <p:txBody>
          <a:bodyPr/>
          <a:lstStyle/>
          <a:p>
            <a:r>
              <a:rPr lang="en-US" dirty="0"/>
              <a:t>Pediatric Primary Care </a:t>
            </a:r>
            <a:br>
              <a:rPr lang="en-US" dirty="0"/>
            </a:br>
            <a:r>
              <a:rPr lang="en-US" dirty="0"/>
              <a:t>Sports Medicine Handbook</a:t>
            </a:r>
            <a:br>
              <a:rPr lang="en-US" b="1" dirty="0"/>
            </a:br>
            <a:r>
              <a:rPr lang="en-US" b="1" dirty="0"/>
              <a:t>Acute Knee and Ankle Injuries </a:t>
            </a:r>
            <a:br>
              <a:rPr lang="en-US" b="1" dirty="0"/>
            </a:br>
            <a:r>
              <a:rPr lang="en-US" b="1" i="1" dirty="0"/>
              <a:t>A Case-Based Approach</a:t>
            </a:r>
          </a:p>
        </p:txBody>
      </p:sp>
      <p:sp>
        <p:nvSpPr>
          <p:cNvPr id="7" name="Text Placeholder 6">
            <a:extLst>
              <a:ext uri="{FF2B5EF4-FFF2-40B4-BE49-F238E27FC236}">
                <a16:creationId xmlns:a16="http://schemas.microsoft.com/office/drawing/2014/main" id="{22DA01BB-6DC4-8F4C-9226-10819535AC40}"/>
              </a:ext>
            </a:extLst>
          </p:cNvPr>
          <p:cNvSpPr>
            <a:spLocks noGrp="1"/>
          </p:cNvSpPr>
          <p:nvPr>
            <p:ph type="body" sz="quarter" idx="10"/>
          </p:nvPr>
        </p:nvSpPr>
        <p:spPr>
          <a:xfrm>
            <a:off x="617254" y="4429495"/>
            <a:ext cx="8272825" cy="1426660"/>
          </a:xfrm>
        </p:spPr>
        <p:txBody>
          <a:bodyPr/>
          <a:lstStyle/>
          <a:p>
            <a:r>
              <a:rPr lang="en-US" dirty="0"/>
              <a:t>Faustine D. Ramirez, MD</a:t>
            </a:r>
          </a:p>
          <a:p>
            <a:r>
              <a:rPr lang="en-US" dirty="0"/>
              <a:t>Pediatric Residency </a:t>
            </a:r>
            <a:r>
              <a:rPr lang="en-US" dirty="0">
                <a:solidFill>
                  <a:srgbClr val="052049"/>
                </a:solidFill>
              </a:rPr>
              <a:t>Program, University of California San Francisco</a:t>
            </a:r>
          </a:p>
          <a:p>
            <a:endParaRPr lang="en-US" dirty="0"/>
          </a:p>
          <a:p>
            <a:r>
              <a:rPr lang="en-US" dirty="0"/>
              <a:t>Celina de Borja, MD</a:t>
            </a:r>
          </a:p>
          <a:p>
            <a:r>
              <a:rPr lang="en-US" dirty="0">
                <a:solidFill>
                  <a:srgbClr val="052049"/>
                </a:solidFill>
              </a:rPr>
              <a:t>Pediatric Primary Care Sports Medicine</a:t>
            </a:r>
          </a:p>
          <a:p>
            <a:r>
              <a:rPr lang="en-US" dirty="0"/>
              <a:t>Assistant Clinical Professor, </a:t>
            </a:r>
            <a:r>
              <a:rPr lang="en-US" dirty="0">
                <a:solidFill>
                  <a:srgbClr val="052049"/>
                </a:solidFill>
              </a:rPr>
              <a:t>University of California San Francisco </a:t>
            </a:r>
            <a:endParaRPr lang="en-US" dirty="0"/>
          </a:p>
        </p:txBody>
      </p:sp>
      <p:pic>
        <p:nvPicPr>
          <p:cNvPr id="9" name="Picture 8" descr="Graphical user interface, text&#10;&#10;Description automatically generated">
            <a:extLst>
              <a:ext uri="{FF2B5EF4-FFF2-40B4-BE49-F238E27FC236}">
                <a16:creationId xmlns:a16="http://schemas.microsoft.com/office/drawing/2014/main" id="{273E7402-3D9F-8645-9FE9-0B813CB3B0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52138" y="6348650"/>
            <a:ext cx="1891862" cy="518862"/>
          </a:xfrm>
          <a:prstGeom prst="rect">
            <a:avLst/>
          </a:prstGeom>
        </p:spPr>
      </p:pic>
    </p:spTree>
    <p:extLst>
      <p:ext uri="{BB962C8B-B14F-4D97-AF65-F5344CB8AC3E}">
        <p14:creationId xmlns:p14="http://schemas.microsoft.com/office/powerpoint/2010/main" val="22843561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10</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2</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b="1" dirty="0"/>
              <a:t>Meniscus tear</a:t>
            </a:r>
          </a:p>
          <a:p>
            <a:pPr marL="457200" indent="-457200">
              <a:buFont typeface="+mj-lt"/>
              <a:buAutoNum type="alphaUcPeriod"/>
            </a:pPr>
            <a:r>
              <a:rPr lang="en-US" dirty="0"/>
              <a:t>Osteochondritis dissecans</a:t>
            </a:r>
          </a:p>
          <a:p>
            <a:pPr marL="457200" indent="-457200">
              <a:buFont typeface="+mj-lt"/>
              <a:buAutoNum type="alphaUcPeriod"/>
            </a:pPr>
            <a:r>
              <a:rPr lang="en-US" dirty="0"/>
              <a:t>ACL tear</a:t>
            </a:r>
          </a:p>
          <a:p>
            <a:pPr marL="457200" indent="-457200">
              <a:buFont typeface="+mj-lt"/>
              <a:buAutoNum type="alphaUcPeriod"/>
            </a:pPr>
            <a:r>
              <a:rPr lang="en-US" dirty="0"/>
              <a:t>Tibial eminence fracture</a:t>
            </a:r>
          </a:p>
          <a:p>
            <a:pPr marL="457200" indent="-457200">
              <a:buFont typeface="+mj-lt"/>
              <a:buAutoNum type="alphaUcPeriod"/>
            </a:pPr>
            <a:r>
              <a:rPr lang="en-US" dirty="0"/>
              <a:t>Patellar dislocation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006871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11</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Meniscus Injury</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262585" y="1093580"/>
            <a:ext cx="5825780" cy="4864118"/>
          </a:xfrm>
        </p:spPr>
        <p:txBody>
          <a:bodyPr/>
          <a:lstStyle/>
          <a:p>
            <a:r>
              <a:rPr lang="en-US" b="1" dirty="0"/>
              <a:t>Sports</a:t>
            </a:r>
            <a:r>
              <a:rPr lang="en-US" dirty="0"/>
              <a:t>: any involving twisting or pivoting</a:t>
            </a:r>
          </a:p>
          <a:p>
            <a:r>
              <a:rPr lang="en-US" b="1" dirty="0"/>
              <a:t>Mechanism</a:t>
            </a:r>
            <a:r>
              <a:rPr lang="en-US" dirty="0"/>
              <a:t>: twisting or pivoting while running or jumping</a:t>
            </a:r>
          </a:p>
          <a:p>
            <a:r>
              <a:rPr lang="en-US" b="1" dirty="0"/>
              <a:t>Presentation</a:t>
            </a:r>
            <a:r>
              <a:rPr lang="en-US" dirty="0"/>
              <a:t>: ≥ 14 years old, painful “pop” during twisting injury, delayed swelling and may be minimal, mechanical symptoms (snapping, catching, locking sensation, limited ROM)</a:t>
            </a:r>
          </a:p>
          <a:p>
            <a:r>
              <a:rPr lang="en-US" b="1" dirty="0"/>
              <a:t>Exam</a:t>
            </a:r>
            <a:r>
              <a:rPr lang="en-US" dirty="0"/>
              <a:t>: small effusion, joint line tenderness, limited ROM, positive Thessaly (top), positive McMurray (bottom), pain with deep squat or duck-walk (walking in deep squat position)</a:t>
            </a:r>
          </a:p>
          <a:p>
            <a:pPr marL="0" indent="0">
              <a:buNone/>
            </a:pPr>
            <a:endParaRPr lang="en-US" dirty="0"/>
          </a:p>
        </p:txBody>
      </p:sp>
      <p:pic>
        <p:nvPicPr>
          <p:cNvPr id="4102" name="Picture 6">
            <a:extLst>
              <a:ext uri="{FF2B5EF4-FFF2-40B4-BE49-F238E27FC236}">
                <a16:creationId xmlns:a16="http://schemas.microsoft.com/office/drawing/2014/main" id="{35D9A3A3-7DEF-D146-8384-0FA2DE791B5B}"/>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7208322" y="18703"/>
            <a:ext cx="1264464" cy="21497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B0E821C-47E2-6F49-BBB2-3E880E1AA9D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635" t="3609" r="4207" b="5898"/>
          <a:stretch/>
        </p:blipFill>
        <p:spPr bwMode="auto">
          <a:xfrm>
            <a:off x="6518792" y="2176743"/>
            <a:ext cx="2353100" cy="468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87012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12</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Meniscus Injury</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453585" y="1474303"/>
            <a:ext cx="5699813" cy="4469297"/>
          </a:xfrm>
        </p:spPr>
        <p:txBody>
          <a:bodyPr/>
          <a:lstStyle/>
          <a:p>
            <a:r>
              <a:rPr lang="en-US" b="1" dirty="0"/>
              <a:t>Diagnosis</a:t>
            </a:r>
            <a:r>
              <a:rPr lang="en-US" dirty="0"/>
              <a:t>: MRI, rule out other injuries with exam and XR</a:t>
            </a:r>
          </a:p>
          <a:p>
            <a:r>
              <a:rPr lang="en-US" b="1" dirty="0"/>
              <a:t>Plan</a:t>
            </a:r>
            <a:r>
              <a:rPr lang="en-US" dirty="0"/>
              <a:t>: depends on location and size/type of tear, PT, many will require operative treatment</a:t>
            </a:r>
          </a:p>
          <a:p>
            <a:pPr lvl="1"/>
            <a:r>
              <a:rPr lang="en-US" i="1" dirty="0"/>
              <a:t>When to refer</a:t>
            </a:r>
            <a:r>
              <a:rPr lang="en-US" dirty="0"/>
              <a:t>: all meniscus tears, urgently if inability to extend knee (suggests displaced tear locked between tibia / femur)</a:t>
            </a:r>
          </a:p>
          <a:p>
            <a:r>
              <a:rPr lang="en-US" b="1" dirty="0"/>
              <a:t>Prognosis</a:t>
            </a:r>
            <a:r>
              <a:rPr lang="en-US" dirty="0"/>
              <a:t>: many return to previous level of competition, long-term may develop early osteoarthritis</a:t>
            </a:r>
          </a:p>
        </p:txBody>
      </p:sp>
      <p:pic>
        <p:nvPicPr>
          <p:cNvPr id="1026" name="Picture 2" descr="normal meniscus and meniscus tear">
            <a:extLst>
              <a:ext uri="{FF2B5EF4-FFF2-40B4-BE49-F238E27FC236}">
                <a16:creationId xmlns:a16="http://schemas.microsoft.com/office/drawing/2014/main" id="{E34DEB1E-2D9C-5848-8892-31A5D65451C1}"/>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6304817" y="2013503"/>
            <a:ext cx="2385598" cy="318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40530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13</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3</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14 year-old male presents one day after a left knee injury that occurred while playing basketball.</a:t>
            </a:r>
          </a:p>
          <a:p>
            <a:r>
              <a:rPr lang="en-US" dirty="0"/>
              <a:t>He felt a painful “pop” as he jumped up to catch a rebound in the fourth quarter of the game. He was unable to walk off the court unsupported. His knee became immediately swollen within 20 minutes of the injury.</a:t>
            </a:r>
          </a:p>
          <a:p>
            <a:r>
              <a:rPr lang="en-US" dirty="0"/>
              <a:t>On exam, he has soft tissue swelling and TTP over the tibial tubercle. He is unable to fully extend at the knee or perform a straight leg raise when laying supine.</a:t>
            </a:r>
          </a:p>
        </p:txBody>
      </p:sp>
    </p:spTree>
    <p:extLst>
      <p:ext uri="{BB962C8B-B14F-4D97-AF65-F5344CB8AC3E}">
        <p14:creationId xmlns:p14="http://schemas.microsoft.com/office/powerpoint/2010/main" val="192753821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14</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3</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Tibial eminence fracture</a:t>
            </a:r>
          </a:p>
          <a:p>
            <a:pPr marL="457200" indent="-457200">
              <a:buFont typeface="+mj-lt"/>
              <a:buAutoNum type="alphaUcPeriod"/>
            </a:pPr>
            <a:r>
              <a:rPr lang="en-US" dirty="0"/>
              <a:t>Osteochondritis dissecans</a:t>
            </a:r>
          </a:p>
          <a:p>
            <a:pPr marL="457200" indent="-457200">
              <a:buFont typeface="+mj-lt"/>
              <a:buAutoNum type="alphaUcPeriod"/>
            </a:pPr>
            <a:r>
              <a:rPr lang="en-US" dirty="0"/>
              <a:t>ACL tear</a:t>
            </a:r>
          </a:p>
          <a:p>
            <a:pPr marL="457200" indent="-457200">
              <a:buFont typeface="+mj-lt"/>
              <a:buAutoNum type="alphaUcPeriod"/>
            </a:pPr>
            <a:r>
              <a:rPr lang="en-US" dirty="0"/>
              <a:t>Tibial avulsion fracture</a:t>
            </a:r>
          </a:p>
          <a:p>
            <a:pPr marL="457200" indent="-457200">
              <a:buFont typeface="+mj-lt"/>
              <a:buAutoNum type="alphaUcPeriod"/>
            </a:pPr>
            <a:r>
              <a:rPr lang="en-US" dirty="0"/>
              <a:t>Patellar dislocation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5569853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15</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3</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Tibial eminence fracture</a:t>
            </a:r>
          </a:p>
          <a:p>
            <a:pPr marL="457200" indent="-457200">
              <a:buFont typeface="+mj-lt"/>
              <a:buAutoNum type="alphaUcPeriod"/>
            </a:pPr>
            <a:r>
              <a:rPr lang="en-US" dirty="0"/>
              <a:t>Osteochondritis dissecans</a:t>
            </a:r>
          </a:p>
          <a:p>
            <a:pPr marL="457200" indent="-457200">
              <a:buFont typeface="+mj-lt"/>
              <a:buAutoNum type="alphaUcPeriod"/>
            </a:pPr>
            <a:r>
              <a:rPr lang="en-US" dirty="0"/>
              <a:t>ACL tear</a:t>
            </a:r>
          </a:p>
          <a:p>
            <a:pPr marL="457200" indent="-457200">
              <a:buFont typeface="+mj-lt"/>
              <a:buAutoNum type="alphaUcPeriod"/>
            </a:pPr>
            <a:r>
              <a:rPr lang="en-US" b="1" dirty="0"/>
              <a:t>Tibial avulsion fracture</a:t>
            </a:r>
          </a:p>
          <a:p>
            <a:pPr marL="457200" indent="-457200">
              <a:buFont typeface="+mj-lt"/>
              <a:buAutoNum type="alphaUcPeriod"/>
            </a:pPr>
            <a:r>
              <a:rPr lang="en-US" dirty="0"/>
              <a:t>Patellar dislocation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395784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16</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Tibial Avulsion Fracture</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453584" y="1144009"/>
            <a:ext cx="5538755" cy="4843840"/>
          </a:xfrm>
        </p:spPr>
        <p:txBody>
          <a:bodyPr/>
          <a:lstStyle/>
          <a:p>
            <a:r>
              <a:rPr lang="en-US" sz="2000" b="1" dirty="0"/>
              <a:t>Sports</a:t>
            </a:r>
            <a:r>
              <a:rPr lang="en-US" sz="2000" dirty="0"/>
              <a:t>: jumping or kicking sports (soccer, basketball, volleyball)</a:t>
            </a:r>
          </a:p>
          <a:p>
            <a:r>
              <a:rPr lang="en-US" sz="2000" b="1" dirty="0"/>
              <a:t>Mechanism</a:t>
            </a:r>
            <a:r>
              <a:rPr lang="en-US" sz="2000" dirty="0"/>
              <a:t>: sudden forceful contraction of quadriceps, often during repetitive, forceful jumping or kicking</a:t>
            </a:r>
          </a:p>
          <a:p>
            <a:r>
              <a:rPr lang="en-US" sz="2000" b="1" dirty="0"/>
              <a:t>Presentation</a:t>
            </a:r>
            <a:r>
              <a:rPr lang="en-US" sz="2000" dirty="0"/>
              <a:t>: adolescence, painful “pop” during jumping, kicking, or landing, immediate swelling, difficulty bearing weight</a:t>
            </a:r>
          </a:p>
          <a:p>
            <a:r>
              <a:rPr lang="en-US" sz="2000" b="1" dirty="0"/>
              <a:t>Exam</a:t>
            </a:r>
            <a:r>
              <a:rPr lang="en-US" sz="2000" dirty="0"/>
              <a:t>: inability to extend knee or perform straight leg raise, swelling and TTP over tibial tubercle</a:t>
            </a:r>
          </a:p>
          <a:p>
            <a:r>
              <a:rPr lang="en-US" sz="2000" b="1" dirty="0"/>
              <a:t>Diagnosis</a:t>
            </a:r>
            <a:r>
              <a:rPr lang="en-US" sz="2000" dirty="0"/>
              <a:t>: XR (AP and lateral), distinguish from Osgood-Schlatter (which has mild fragmentation of apophysis but no fracture)</a:t>
            </a:r>
          </a:p>
          <a:p>
            <a:endParaRPr lang="en-US" sz="2000" dirty="0"/>
          </a:p>
        </p:txBody>
      </p:sp>
      <p:pic>
        <p:nvPicPr>
          <p:cNvPr id="2052" name="Picture 4" descr="Osgood-Schlatter disease causes pain at the tibial tubercle — the bony bump where the patellar tendon attaches to the tibia (shinbone). ">
            <a:extLst>
              <a:ext uri="{FF2B5EF4-FFF2-40B4-BE49-F238E27FC236}">
                <a16:creationId xmlns:a16="http://schemas.microsoft.com/office/drawing/2014/main" id="{43668421-B2A4-1442-9B5C-7AEC21F16E0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92340" y="210258"/>
            <a:ext cx="3013274" cy="3111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04113ECC-EE5D-8D48-B1DE-1E3D6FB7E0A0}"/>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6285048" y="3477158"/>
            <a:ext cx="2676322" cy="251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30961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17</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Tibial Avulsion Fracture</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459687" y="1790282"/>
            <a:ext cx="5557511" cy="3909393"/>
          </a:xfrm>
        </p:spPr>
        <p:txBody>
          <a:bodyPr/>
          <a:lstStyle/>
          <a:p>
            <a:r>
              <a:rPr lang="en-US" b="1" dirty="0"/>
              <a:t>Plan</a:t>
            </a:r>
            <a:r>
              <a:rPr lang="en-US" dirty="0"/>
              <a:t>: types I/II (a/b in figure) long-leg cast immobilization with knee in extension for 4-6 weeks followed by PT</a:t>
            </a:r>
          </a:p>
          <a:p>
            <a:pPr lvl="1"/>
            <a:r>
              <a:rPr lang="en-US" i="1" dirty="0"/>
              <a:t>When to refer</a:t>
            </a:r>
            <a:r>
              <a:rPr lang="en-US" dirty="0"/>
              <a:t>: urgently, for surgical fixation, if significant displacement or type III (c in figure)</a:t>
            </a:r>
          </a:p>
          <a:p>
            <a:r>
              <a:rPr lang="en-US" b="1" dirty="0"/>
              <a:t>Prognosis</a:t>
            </a:r>
            <a:r>
              <a:rPr lang="en-US" dirty="0"/>
              <a:t>: complete healing and return to previous level of activity with proper treatment, no growth disturbance</a:t>
            </a:r>
          </a:p>
          <a:p>
            <a:r>
              <a:rPr lang="en-US" b="1" dirty="0"/>
              <a:t>Prevention</a:t>
            </a:r>
            <a:r>
              <a:rPr lang="en-US" dirty="0"/>
              <a:t>: maintain flexibility, especially during growth spurts</a:t>
            </a:r>
          </a:p>
        </p:txBody>
      </p:sp>
      <p:pic>
        <p:nvPicPr>
          <p:cNvPr id="3076" name="Picture 4">
            <a:extLst>
              <a:ext uri="{FF2B5EF4-FFF2-40B4-BE49-F238E27FC236}">
                <a16:creationId xmlns:a16="http://schemas.microsoft.com/office/drawing/2014/main" id="{B6CF23EF-F698-FD4E-9930-E61C0DC8F0E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33515"/>
          <a:stretch/>
        </p:blipFill>
        <p:spPr bwMode="auto">
          <a:xfrm>
            <a:off x="6017198" y="228505"/>
            <a:ext cx="3023061" cy="21336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7495E05-97E6-384D-8363-E08CE67EEE7B}"/>
              </a:ext>
            </a:extLst>
          </p:cNvPr>
          <p:cNvSpPr txBox="1"/>
          <p:nvPr/>
        </p:nvSpPr>
        <p:spPr bwMode="auto">
          <a:xfrm>
            <a:off x="6150076" y="4748981"/>
            <a:ext cx="2757307" cy="1231106"/>
          </a:xfrm>
          <a:prstGeom prst="rect">
            <a:avLst/>
          </a:prstGeom>
          <a:noFill/>
          <a:ln w="19050" algn="ctr">
            <a:noFill/>
            <a:miter lim="800000"/>
            <a:headEnd/>
            <a:tailEnd/>
          </a:ln>
        </p:spPr>
        <p:txBody>
          <a:bodyPr wrap="square" lIns="0" tIns="0" rIns="0" bIns="0" rtlCol="0">
            <a:spAutoFit/>
          </a:bodyPr>
          <a:lstStyle/>
          <a:p>
            <a:pPr algn="ctr"/>
            <a:r>
              <a:rPr lang="en-US" sz="1600" b="1" dirty="0"/>
              <a:t>Watson-Jones classification</a:t>
            </a:r>
            <a:r>
              <a:rPr lang="en-US" sz="1600" dirty="0"/>
              <a:t> Of note, type III passes across the epiphyseal plate and proximal articular surface of tibia (Salter-Harris Type III)</a:t>
            </a:r>
          </a:p>
        </p:txBody>
      </p:sp>
      <p:pic>
        <p:nvPicPr>
          <p:cNvPr id="9" name="Picture 4">
            <a:extLst>
              <a:ext uri="{FF2B5EF4-FFF2-40B4-BE49-F238E27FC236}">
                <a16:creationId xmlns:a16="http://schemas.microsoft.com/office/drawing/2014/main" id="{C664716F-3393-CA4B-97A5-662C3DE597B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4688"/>
          <a:stretch/>
        </p:blipFill>
        <p:spPr bwMode="auto">
          <a:xfrm>
            <a:off x="6506073" y="2362168"/>
            <a:ext cx="1605650" cy="213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33191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18</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4</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16 year-old female presents one day after a right knee injury that occurred while playing softball.</a:t>
            </a:r>
          </a:p>
          <a:p>
            <a:r>
              <a:rPr lang="en-US" dirty="0"/>
              <a:t>She felt a painful “pop” as she twisted suddenly to swing her bat, and felt her kneecap shift out of place. She felt it pop back into place as she stood up quickly. Her knee was immediately swollen and she had difficulty bearing weight as she walked off.</a:t>
            </a:r>
          </a:p>
          <a:p>
            <a:r>
              <a:rPr lang="en-US" dirty="0"/>
              <a:t>On exam, she has TTP along the medial aspect of the knee and medial patellar edge. She has a small effusion, so your examination is limited by swelling and pain. </a:t>
            </a:r>
          </a:p>
        </p:txBody>
      </p:sp>
    </p:spTree>
    <p:extLst>
      <p:ext uri="{BB962C8B-B14F-4D97-AF65-F5344CB8AC3E}">
        <p14:creationId xmlns:p14="http://schemas.microsoft.com/office/powerpoint/2010/main" val="31081944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19</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4</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Patellofemoral pain syndrome</a:t>
            </a:r>
          </a:p>
          <a:p>
            <a:pPr marL="457200" indent="-457200">
              <a:buFont typeface="+mj-lt"/>
              <a:buAutoNum type="alphaUcPeriod"/>
            </a:pPr>
            <a:r>
              <a:rPr lang="en-US" dirty="0"/>
              <a:t>Osteochondritis dissecans</a:t>
            </a:r>
          </a:p>
          <a:p>
            <a:pPr marL="457200" indent="-457200">
              <a:buFont typeface="+mj-lt"/>
              <a:buAutoNum type="alphaUcPeriod"/>
            </a:pPr>
            <a:r>
              <a:rPr lang="en-US" dirty="0"/>
              <a:t>ACL tear</a:t>
            </a:r>
          </a:p>
          <a:p>
            <a:pPr marL="457200" indent="-457200">
              <a:buFont typeface="+mj-lt"/>
              <a:buAutoNum type="alphaUcPeriod"/>
            </a:pPr>
            <a:r>
              <a:rPr lang="en-US" dirty="0"/>
              <a:t>Tibial avulsion fracture</a:t>
            </a:r>
          </a:p>
          <a:p>
            <a:pPr marL="457200" indent="-457200">
              <a:buFont typeface="+mj-lt"/>
              <a:buAutoNum type="alphaUcPeriod"/>
            </a:pPr>
            <a:r>
              <a:rPr lang="en-US" dirty="0"/>
              <a:t>Patellar dislocation</a:t>
            </a:r>
          </a:p>
          <a:p>
            <a:pPr marL="457200" indent="-457200">
              <a:buFont typeface="+mj-lt"/>
              <a:buAutoNum type="alphaUcPeriod"/>
            </a:pPr>
            <a:endParaRPr lang="en-US" dirty="0"/>
          </a:p>
          <a:p>
            <a:pPr marL="0" indent="0">
              <a:buNone/>
            </a:pPr>
            <a:endParaRPr lang="en-US" dirty="0"/>
          </a:p>
        </p:txBody>
      </p:sp>
    </p:spTree>
    <p:extLst>
      <p:ext uri="{BB962C8B-B14F-4D97-AF65-F5344CB8AC3E}">
        <p14:creationId xmlns:p14="http://schemas.microsoft.com/office/powerpoint/2010/main" val="280247054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661E74-F4FD-9443-900B-722D279DCF5C}"/>
              </a:ext>
            </a:extLst>
          </p:cNvPr>
          <p:cNvSpPr>
            <a:spLocks noGrp="1"/>
          </p:cNvSpPr>
          <p:nvPr>
            <p:ph type="sldNum" sz="quarter" idx="13"/>
          </p:nvPr>
        </p:nvSpPr>
        <p:spPr/>
        <p:txBody>
          <a:bodyPr/>
          <a:lstStyle/>
          <a:p>
            <a:fld id="{7BCC8D0D-EAEC-449D-9161-023DFF90F2E2}" type="slidenum">
              <a:rPr lang="en-US" smtClean="0"/>
              <a:pPr/>
              <a:t>2</a:t>
            </a:fld>
            <a:endParaRPr lang="en-US" dirty="0"/>
          </a:p>
        </p:txBody>
      </p:sp>
      <p:sp>
        <p:nvSpPr>
          <p:cNvPr id="5" name="Title 4">
            <a:extLst>
              <a:ext uri="{FF2B5EF4-FFF2-40B4-BE49-F238E27FC236}">
                <a16:creationId xmlns:a16="http://schemas.microsoft.com/office/drawing/2014/main" id="{F86E3AB0-14C9-E345-BBEC-238F1C08CF59}"/>
              </a:ext>
            </a:extLst>
          </p:cNvPr>
          <p:cNvSpPr>
            <a:spLocks noGrp="1"/>
          </p:cNvSpPr>
          <p:nvPr>
            <p:ph type="title"/>
          </p:nvPr>
        </p:nvSpPr>
        <p:spPr/>
        <p:txBody>
          <a:bodyPr/>
          <a:lstStyle/>
          <a:p>
            <a:r>
              <a:rPr lang="en-US" dirty="0"/>
              <a:t>Acute Knee Injuries</a:t>
            </a:r>
          </a:p>
        </p:txBody>
      </p:sp>
    </p:spTree>
    <p:extLst>
      <p:ext uri="{BB962C8B-B14F-4D97-AF65-F5344CB8AC3E}">
        <p14:creationId xmlns:p14="http://schemas.microsoft.com/office/powerpoint/2010/main" val="188167919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20</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4</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Patellofemoral pain syndrome</a:t>
            </a:r>
          </a:p>
          <a:p>
            <a:pPr marL="457200" indent="-457200">
              <a:buFont typeface="+mj-lt"/>
              <a:buAutoNum type="alphaUcPeriod"/>
            </a:pPr>
            <a:r>
              <a:rPr lang="en-US" dirty="0"/>
              <a:t>Osteochondritis dissecans</a:t>
            </a:r>
          </a:p>
          <a:p>
            <a:pPr marL="457200" indent="-457200">
              <a:buFont typeface="+mj-lt"/>
              <a:buAutoNum type="alphaUcPeriod"/>
            </a:pPr>
            <a:r>
              <a:rPr lang="en-US" dirty="0"/>
              <a:t>ACL tear</a:t>
            </a:r>
          </a:p>
          <a:p>
            <a:pPr marL="457200" indent="-457200">
              <a:buFont typeface="+mj-lt"/>
              <a:buAutoNum type="alphaUcPeriod"/>
            </a:pPr>
            <a:r>
              <a:rPr lang="en-US" dirty="0"/>
              <a:t>Tibial avulsion fracture</a:t>
            </a:r>
          </a:p>
          <a:p>
            <a:pPr marL="457200" indent="-457200">
              <a:buFont typeface="+mj-lt"/>
              <a:buAutoNum type="alphaUcPeriod"/>
            </a:pPr>
            <a:r>
              <a:rPr lang="en-US" b="1" dirty="0"/>
              <a:t>Patellar dislocation</a:t>
            </a:r>
          </a:p>
          <a:p>
            <a:pPr marL="457200" indent="-457200">
              <a:buFont typeface="+mj-lt"/>
              <a:buAutoNum type="alphaUcPeriod"/>
            </a:pPr>
            <a:endParaRPr lang="en-US" dirty="0"/>
          </a:p>
          <a:p>
            <a:pPr marL="0" indent="0">
              <a:buNone/>
            </a:pPr>
            <a:endParaRPr lang="en-US" dirty="0"/>
          </a:p>
        </p:txBody>
      </p:sp>
    </p:spTree>
    <p:extLst>
      <p:ext uri="{BB962C8B-B14F-4D97-AF65-F5344CB8AC3E}">
        <p14:creationId xmlns:p14="http://schemas.microsoft.com/office/powerpoint/2010/main" val="120336035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21</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Patellar Dislocation</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453586" y="1263873"/>
            <a:ext cx="6478156" cy="4738721"/>
          </a:xfrm>
        </p:spPr>
        <p:txBody>
          <a:bodyPr/>
          <a:lstStyle/>
          <a:p>
            <a:r>
              <a:rPr lang="en-US" b="1" dirty="0"/>
              <a:t>Sports</a:t>
            </a:r>
            <a:r>
              <a:rPr lang="en-US" dirty="0"/>
              <a:t>: any involving sudden twisting or lateral changes of direction</a:t>
            </a:r>
          </a:p>
          <a:p>
            <a:r>
              <a:rPr lang="en-US" b="1" dirty="0"/>
              <a:t>Mechanism</a:t>
            </a:r>
            <a:r>
              <a:rPr lang="en-US" dirty="0"/>
              <a:t>: sudden internal twisting force applied to semi-flexed knee on planted foot (e.g. spinning or twirling maneuver in dance or gymnastics, swinging baseball bat, quick lateral change of direction while running or ice skating), less commonly direct trauma to medial knee</a:t>
            </a:r>
          </a:p>
          <a:p>
            <a:r>
              <a:rPr lang="en-US" b="1" dirty="0"/>
              <a:t>Presentation</a:t>
            </a:r>
            <a:r>
              <a:rPr lang="en-US" dirty="0"/>
              <a:t>: 10-17 years old, painful “pop” or tearing sensation, feeling patella shift out of place, majority dislocate laterally, most reduce spontaneously with knee extension, immediate swelling, limited ROM, difficulty bearing weight </a:t>
            </a:r>
          </a:p>
        </p:txBody>
      </p:sp>
      <p:pic>
        <p:nvPicPr>
          <p:cNvPr id="5124" name="Picture 4" descr="Patellar Instability - Knee &amp;amp; Sports - Orthobullets">
            <a:extLst>
              <a:ext uri="{FF2B5EF4-FFF2-40B4-BE49-F238E27FC236}">
                <a16:creationId xmlns:a16="http://schemas.microsoft.com/office/drawing/2014/main" id="{ADE81E5B-30A9-6C4F-AD7F-323935995A9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7388941" y="2757950"/>
            <a:ext cx="1382735" cy="328145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anagement of the First Patellar Dislocation | SpringerLink">
            <a:extLst>
              <a:ext uri="{FF2B5EF4-FFF2-40B4-BE49-F238E27FC236}">
                <a16:creationId xmlns:a16="http://schemas.microsoft.com/office/drawing/2014/main" id="{4F0C02EB-E5F6-9F42-A05C-5EF22B36AD0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3420" r="31801"/>
          <a:stretch/>
        </p:blipFill>
        <p:spPr bwMode="auto">
          <a:xfrm>
            <a:off x="7268821" y="176982"/>
            <a:ext cx="1586943" cy="258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98985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22</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Patellar Dislocation</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272108" y="1944282"/>
            <a:ext cx="8745283" cy="4913718"/>
          </a:xfrm>
          <a:solidFill>
            <a:schemeClr val="bg1"/>
          </a:solidFill>
        </p:spPr>
        <p:txBody>
          <a:bodyPr/>
          <a:lstStyle/>
          <a:p>
            <a:r>
              <a:rPr lang="en-US" sz="2000" b="1" dirty="0"/>
              <a:t>Exam</a:t>
            </a:r>
            <a:r>
              <a:rPr lang="en-US" sz="2000" dirty="0"/>
              <a:t>: patellar TTP especially along medial edge, effusion in acute dislocation, positive patellar apprehension test (left)</a:t>
            </a:r>
          </a:p>
          <a:p>
            <a:r>
              <a:rPr lang="en-US" sz="2000" b="1" dirty="0"/>
              <a:t>Diagnosis</a:t>
            </a:r>
            <a:r>
              <a:rPr lang="en-US" sz="2000" dirty="0"/>
              <a:t>: clinical, pre/post reduction XR to rule out osteochondral fracture, sunrise vs. merchant view may show lateral patellar tilt after reduction (right)</a:t>
            </a:r>
          </a:p>
          <a:p>
            <a:r>
              <a:rPr lang="en-US" sz="2000" b="1" dirty="0"/>
              <a:t>Plan</a:t>
            </a:r>
            <a:r>
              <a:rPr lang="en-US" sz="2000" dirty="0"/>
              <a:t>: prompt reduction if not spontaneous, immobilization in extension &amp; non-weight bearing for 7-10 days, </a:t>
            </a:r>
            <a:r>
              <a:rPr lang="en-US" sz="2000" dirty="0">
                <a:solidFill>
                  <a:srgbClr val="052049"/>
                </a:solidFill>
                <a:cs typeface="Arial" pitchFamily="34" charset="0"/>
              </a:rPr>
              <a:t>transition to patellar stabilizing brace and weight bearing as tolerated, </a:t>
            </a:r>
            <a:r>
              <a:rPr lang="en-US" sz="2000" dirty="0"/>
              <a:t>PT for rehabilitation, RTP in 8-12 weeks</a:t>
            </a:r>
          </a:p>
          <a:p>
            <a:pPr lvl="1"/>
            <a:r>
              <a:rPr lang="en-US" i="1" dirty="0"/>
              <a:t>When to refer</a:t>
            </a:r>
            <a:r>
              <a:rPr lang="en-US" dirty="0"/>
              <a:t>: recurrent dislocations despite PT, osteochondral fracture or loose body</a:t>
            </a:r>
          </a:p>
          <a:p>
            <a:r>
              <a:rPr lang="en-US" sz="2000" b="1" dirty="0"/>
              <a:t>Prognosis</a:t>
            </a:r>
            <a:r>
              <a:rPr lang="en-US" sz="2000" dirty="0"/>
              <a:t>: risk of recurrence, 30-50% with chronic patellofemoral pain</a:t>
            </a:r>
          </a:p>
          <a:p>
            <a:r>
              <a:rPr lang="en-US" sz="2000" b="1" dirty="0"/>
              <a:t>Prevention</a:t>
            </a:r>
            <a:r>
              <a:rPr lang="en-US" sz="2000" dirty="0"/>
              <a:t>: patellar stabilizing brace during activity to prevent recurrent instability, lower extremity strengthening (quadriceps, hips)</a:t>
            </a:r>
          </a:p>
        </p:txBody>
      </p:sp>
      <p:pic>
        <p:nvPicPr>
          <p:cNvPr id="5" name="Picture 4" descr="A picture containing person&#10;&#10;Description automatically generated">
            <a:extLst>
              <a:ext uri="{FF2B5EF4-FFF2-40B4-BE49-F238E27FC236}">
                <a16:creationId xmlns:a16="http://schemas.microsoft.com/office/drawing/2014/main" id="{77A10EFB-9238-F24E-B20C-372C427FEA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24515" y="164952"/>
            <a:ext cx="2286000" cy="1696883"/>
          </a:xfrm>
          <a:prstGeom prst="rect">
            <a:avLst/>
          </a:prstGeom>
        </p:spPr>
      </p:pic>
      <p:pic>
        <p:nvPicPr>
          <p:cNvPr id="6146" name="Picture 2" descr="Lateral patella tilt">
            <a:extLst>
              <a:ext uri="{FF2B5EF4-FFF2-40B4-BE49-F238E27FC236}">
                <a16:creationId xmlns:a16="http://schemas.microsoft.com/office/drawing/2014/main" id="{33B94A3D-441B-894D-91FD-253C1DA58585}"/>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6857998" y="164952"/>
            <a:ext cx="2106284" cy="169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98531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23</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Knee Red Flag Symptoms</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459686" y="1868557"/>
            <a:ext cx="3829983" cy="3909393"/>
          </a:xfrm>
        </p:spPr>
        <p:txBody>
          <a:bodyPr/>
          <a:lstStyle/>
          <a:p>
            <a:r>
              <a:rPr lang="en-US" sz="2400" dirty="0"/>
              <a:t>Painful “pop” at injury</a:t>
            </a:r>
          </a:p>
          <a:p>
            <a:r>
              <a:rPr lang="en-US" sz="2400" dirty="0"/>
              <a:t>Effusion</a:t>
            </a:r>
          </a:p>
          <a:p>
            <a:r>
              <a:rPr lang="en-US" sz="2400" dirty="0"/>
              <a:t>Dislocation or shifting of patella</a:t>
            </a:r>
          </a:p>
          <a:p>
            <a:r>
              <a:rPr lang="en-US" sz="2400" dirty="0"/>
              <a:t>Instability </a:t>
            </a:r>
          </a:p>
          <a:p>
            <a:r>
              <a:rPr lang="en-US" sz="2400" dirty="0"/>
              <a:t>Mechanical symptoms: catching, locking, or inability to extend knee </a:t>
            </a:r>
          </a:p>
        </p:txBody>
      </p:sp>
      <p:pic>
        <p:nvPicPr>
          <p:cNvPr id="4098" name="Picture 2" descr="ACL rupture: swelling of the knee may occur due to haemarthrosis">
            <a:extLst>
              <a:ext uri="{FF2B5EF4-FFF2-40B4-BE49-F238E27FC236}">
                <a16:creationId xmlns:a16="http://schemas.microsoft.com/office/drawing/2014/main" id="{9107B0EF-DD22-1947-AF08-8CF7A4BC22B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54333" y="2259763"/>
            <a:ext cx="3979312" cy="264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31631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661E74-F4FD-9443-900B-722D279DCF5C}"/>
              </a:ext>
            </a:extLst>
          </p:cNvPr>
          <p:cNvSpPr>
            <a:spLocks noGrp="1"/>
          </p:cNvSpPr>
          <p:nvPr>
            <p:ph type="sldNum" sz="quarter" idx="13"/>
          </p:nvPr>
        </p:nvSpPr>
        <p:spPr/>
        <p:txBody>
          <a:bodyPr/>
          <a:lstStyle/>
          <a:p>
            <a:fld id="{7BCC8D0D-EAEC-449D-9161-023DFF90F2E2}" type="slidenum">
              <a:rPr lang="en-US" smtClean="0"/>
              <a:pPr/>
              <a:t>24</a:t>
            </a:fld>
            <a:endParaRPr lang="en-US" dirty="0"/>
          </a:p>
        </p:txBody>
      </p:sp>
      <p:sp>
        <p:nvSpPr>
          <p:cNvPr id="5" name="Title 4">
            <a:extLst>
              <a:ext uri="{FF2B5EF4-FFF2-40B4-BE49-F238E27FC236}">
                <a16:creationId xmlns:a16="http://schemas.microsoft.com/office/drawing/2014/main" id="{F86E3AB0-14C9-E345-BBEC-238F1C08CF59}"/>
              </a:ext>
            </a:extLst>
          </p:cNvPr>
          <p:cNvSpPr>
            <a:spLocks noGrp="1"/>
          </p:cNvSpPr>
          <p:nvPr>
            <p:ph type="title"/>
          </p:nvPr>
        </p:nvSpPr>
        <p:spPr/>
        <p:txBody>
          <a:bodyPr/>
          <a:lstStyle/>
          <a:p>
            <a:r>
              <a:rPr lang="en-US" dirty="0"/>
              <a:t>Inversion Ankle Injuries</a:t>
            </a:r>
          </a:p>
        </p:txBody>
      </p:sp>
    </p:spTree>
    <p:extLst>
      <p:ext uri="{BB962C8B-B14F-4D97-AF65-F5344CB8AC3E}">
        <p14:creationId xmlns:p14="http://schemas.microsoft.com/office/powerpoint/2010/main" val="303174611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25</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5</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16 year-old male presents two days after an ankle injury that occurred while playing basketball.</a:t>
            </a:r>
          </a:p>
          <a:p>
            <a:r>
              <a:rPr lang="en-US" dirty="0"/>
              <a:t>He landed on an inverted ankle after jumping for a rebound and had immediate lateral ankle pain. He has had difficulty bearing weight since then along with some mild swelling and bruising along the lateral ankle.</a:t>
            </a:r>
          </a:p>
          <a:p>
            <a:r>
              <a:rPr lang="en-US" dirty="0"/>
              <a:t>On exam, ROM is limited by pain. He has mild swelling over the lateral ankle, with TTP anterior and inferior to the lateral malleolus. Anterior drawer test is positive.</a:t>
            </a:r>
          </a:p>
        </p:txBody>
      </p:sp>
    </p:spTree>
    <p:extLst>
      <p:ext uri="{BB962C8B-B14F-4D97-AF65-F5344CB8AC3E}">
        <p14:creationId xmlns:p14="http://schemas.microsoft.com/office/powerpoint/2010/main" val="208481656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26</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5</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5</a:t>
            </a:r>
            <a:r>
              <a:rPr lang="en-US" baseline="30000" dirty="0"/>
              <a:t>th</a:t>
            </a:r>
            <a:r>
              <a:rPr lang="en-US" dirty="0"/>
              <a:t> metatarsal avulsion fracture</a:t>
            </a:r>
          </a:p>
          <a:p>
            <a:pPr marL="457200" indent="-457200">
              <a:buFont typeface="+mj-lt"/>
              <a:buAutoNum type="alphaUcPeriod"/>
            </a:pPr>
            <a:r>
              <a:rPr lang="en-US" dirty="0"/>
              <a:t>Peroneal tendon subluxation</a:t>
            </a:r>
          </a:p>
          <a:p>
            <a:pPr marL="457200" indent="-457200">
              <a:buFont typeface="+mj-lt"/>
              <a:buAutoNum type="alphaUcPeriod"/>
            </a:pPr>
            <a:r>
              <a:rPr lang="en-US" dirty="0"/>
              <a:t>High ankle sprain</a:t>
            </a:r>
          </a:p>
          <a:p>
            <a:pPr marL="457200" indent="-457200">
              <a:buFont typeface="+mj-lt"/>
              <a:buAutoNum type="alphaUcPeriod"/>
            </a:pPr>
            <a:r>
              <a:rPr lang="en-US" dirty="0"/>
              <a:t>Distal fibula fracture</a:t>
            </a:r>
          </a:p>
          <a:p>
            <a:pPr marL="457200" indent="-457200">
              <a:buFont typeface="+mj-lt"/>
              <a:buAutoNum type="alphaUcPeriod"/>
            </a:pPr>
            <a:r>
              <a:rPr lang="en-US" dirty="0"/>
              <a:t>Lateral ankle sprain</a:t>
            </a:r>
          </a:p>
          <a:p>
            <a:pPr marL="457200" indent="-457200">
              <a:buFont typeface="+mj-lt"/>
              <a:buAutoNum type="alphaUcPeriod"/>
            </a:pPr>
            <a:endParaRPr lang="en-US" dirty="0"/>
          </a:p>
          <a:p>
            <a:pPr marL="0" indent="0">
              <a:buNone/>
            </a:pPr>
            <a:endParaRPr lang="en-US" dirty="0"/>
          </a:p>
        </p:txBody>
      </p:sp>
    </p:spTree>
    <p:extLst>
      <p:ext uri="{BB962C8B-B14F-4D97-AF65-F5344CB8AC3E}">
        <p14:creationId xmlns:p14="http://schemas.microsoft.com/office/powerpoint/2010/main" val="231660007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27</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5</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5</a:t>
            </a:r>
            <a:r>
              <a:rPr lang="en-US" baseline="30000" dirty="0"/>
              <a:t>th</a:t>
            </a:r>
            <a:r>
              <a:rPr lang="en-US" dirty="0"/>
              <a:t> metatarsal avulsion fracture</a:t>
            </a:r>
          </a:p>
          <a:p>
            <a:pPr marL="457200" indent="-457200">
              <a:buFont typeface="+mj-lt"/>
              <a:buAutoNum type="alphaUcPeriod"/>
            </a:pPr>
            <a:r>
              <a:rPr lang="en-US" dirty="0"/>
              <a:t>Peroneal tendon subluxation</a:t>
            </a:r>
          </a:p>
          <a:p>
            <a:pPr marL="457200" indent="-457200">
              <a:buFont typeface="+mj-lt"/>
              <a:buAutoNum type="alphaUcPeriod"/>
            </a:pPr>
            <a:r>
              <a:rPr lang="en-US" dirty="0"/>
              <a:t>High ankle sprain</a:t>
            </a:r>
          </a:p>
          <a:p>
            <a:pPr marL="457200" indent="-457200">
              <a:buFont typeface="+mj-lt"/>
              <a:buAutoNum type="alphaUcPeriod"/>
            </a:pPr>
            <a:r>
              <a:rPr lang="en-US" dirty="0"/>
              <a:t>Distal fibula fracture</a:t>
            </a:r>
          </a:p>
          <a:p>
            <a:pPr marL="457200" indent="-457200">
              <a:buFont typeface="+mj-lt"/>
              <a:buAutoNum type="alphaUcPeriod"/>
            </a:pPr>
            <a:r>
              <a:rPr lang="en-US" b="1" dirty="0"/>
              <a:t>Lateral ankle sprain</a:t>
            </a:r>
          </a:p>
          <a:p>
            <a:pPr marL="457200" indent="-457200">
              <a:buFont typeface="+mj-lt"/>
              <a:buAutoNum type="alphaUcPeriod"/>
            </a:pPr>
            <a:endParaRPr lang="en-US" dirty="0"/>
          </a:p>
          <a:p>
            <a:pPr marL="0" indent="0">
              <a:buNone/>
            </a:pPr>
            <a:endParaRPr lang="en-US" dirty="0"/>
          </a:p>
        </p:txBody>
      </p:sp>
    </p:spTree>
    <p:extLst>
      <p:ext uri="{BB962C8B-B14F-4D97-AF65-F5344CB8AC3E}">
        <p14:creationId xmlns:p14="http://schemas.microsoft.com/office/powerpoint/2010/main" val="401509043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28</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Lateral Ankle Sprain </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59698" y="1218904"/>
            <a:ext cx="5969116" cy="5608898"/>
          </a:xfrm>
          <a:solidFill>
            <a:schemeClr val="bg1"/>
          </a:solidFill>
        </p:spPr>
        <p:txBody>
          <a:bodyPr/>
          <a:lstStyle/>
          <a:p>
            <a:r>
              <a:rPr lang="en-US" sz="2000" b="1" dirty="0"/>
              <a:t>Sports</a:t>
            </a:r>
            <a:r>
              <a:rPr lang="en-US" sz="2000" dirty="0"/>
              <a:t>: basketball, soccer, football, volleyball</a:t>
            </a:r>
          </a:p>
          <a:p>
            <a:r>
              <a:rPr lang="en-US" sz="2000" b="1" dirty="0"/>
              <a:t>Mechanism</a:t>
            </a:r>
            <a:r>
              <a:rPr lang="en-US" sz="2000" dirty="0"/>
              <a:t>: excessive inversion of plantarflexed ankle, twisting injury</a:t>
            </a:r>
          </a:p>
          <a:p>
            <a:pPr lvl="1"/>
            <a:r>
              <a:rPr lang="en-US" dirty="0"/>
              <a:t>Most common ligaments: anterior talofibular ligament (ATFL), then calcaneofibular (CFL)</a:t>
            </a:r>
          </a:p>
          <a:p>
            <a:r>
              <a:rPr lang="en-US" sz="2000" b="1" dirty="0"/>
              <a:t>Presentation</a:t>
            </a:r>
            <a:r>
              <a:rPr lang="en-US" sz="2000" dirty="0"/>
              <a:t>: adolescence, acute lateral ankle pain, +/- “pop” at time of injury, pain with weight bearing, +/- swelling and/or bruising</a:t>
            </a:r>
          </a:p>
          <a:p>
            <a:r>
              <a:rPr lang="en-US" sz="2000" b="1" dirty="0"/>
              <a:t>Exam</a:t>
            </a:r>
            <a:r>
              <a:rPr lang="en-US" sz="2000" dirty="0"/>
              <a:t>: ROM limited by pain, TTP over injured ligament, +/- positive anterior drawer (ATFL) and talar tilt (CFL) tests (see next slide) – may have false negative in acute phase due to guarding</a:t>
            </a:r>
          </a:p>
          <a:p>
            <a:pPr lvl="1"/>
            <a:r>
              <a:rPr lang="en-US" sz="1800" u="sng" dirty="0"/>
              <a:t>Must rule out syndesmosis sprain (high ankle sprain):</a:t>
            </a:r>
            <a:r>
              <a:rPr lang="en-US" sz="1800" dirty="0"/>
              <a:t> mechanism: excessive external rotation on dorsiflexed ankle, exam with positive squeeze test (right) and pain with forced external rotation (left)</a:t>
            </a:r>
          </a:p>
          <a:p>
            <a:endParaRPr lang="en-US" sz="2000" dirty="0"/>
          </a:p>
        </p:txBody>
      </p:sp>
      <p:pic>
        <p:nvPicPr>
          <p:cNvPr id="7" name="Picture 6" descr="Diagram&#10;&#10;Description automatically generated">
            <a:extLst>
              <a:ext uri="{FF2B5EF4-FFF2-40B4-BE49-F238E27FC236}">
                <a16:creationId xmlns:a16="http://schemas.microsoft.com/office/drawing/2014/main" id="{C40BFB90-61E1-434B-845E-FD3B4A8D53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7543" y="92194"/>
            <a:ext cx="2393218" cy="2535517"/>
          </a:xfrm>
          <a:prstGeom prst="rect">
            <a:avLst/>
          </a:prstGeom>
        </p:spPr>
      </p:pic>
      <p:pic>
        <p:nvPicPr>
          <p:cNvPr id="9" name="Picture 8" descr="A person's hand with a drawing on it&#10;&#10;Description automatically generated with low confidence">
            <a:extLst>
              <a:ext uri="{FF2B5EF4-FFF2-40B4-BE49-F238E27FC236}">
                <a16:creationId xmlns:a16="http://schemas.microsoft.com/office/drawing/2014/main" id="{5124358B-C43D-DF40-A571-498ADD05FB6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896463" y="2730677"/>
            <a:ext cx="1837316" cy="1962341"/>
          </a:xfrm>
          <a:prstGeom prst="rect">
            <a:avLst/>
          </a:prstGeom>
        </p:spPr>
      </p:pic>
      <p:pic>
        <p:nvPicPr>
          <p:cNvPr id="5" name="Picture 4" descr="A picture containing person, indoor, floor, person&#10;&#10;Description automatically generated">
            <a:extLst>
              <a:ext uri="{FF2B5EF4-FFF2-40B4-BE49-F238E27FC236}">
                <a16:creationId xmlns:a16="http://schemas.microsoft.com/office/drawing/2014/main" id="{E8814C05-A8A0-1549-B9D1-5EC162C2D67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15121" y="4803192"/>
            <a:ext cx="1275862" cy="1965960"/>
          </a:xfrm>
          <a:prstGeom prst="rect">
            <a:avLst/>
          </a:prstGeom>
        </p:spPr>
      </p:pic>
      <p:pic>
        <p:nvPicPr>
          <p:cNvPr id="10" name="Picture 9" descr="A picture containing person, indoor&#10;&#10;Description automatically generated">
            <a:extLst>
              <a:ext uri="{FF2B5EF4-FFF2-40B4-BE49-F238E27FC236}">
                <a16:creationId xmlns:a16="http://schemas.microsoft.com/office/drawing/2014/main" id="{D50E1D93-F1F7-CA4C-B827-D62F0E787CD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48778" y="4810400"/>
            <a:ext cx="1847234" cy="1965960"/>
          </a:xfrm>
          <a:prstGeom prst="rect">
            <a:avLst/>
          </a:prstGeom>
        </p:spPr>
      </p:pic>
    </p:spTree>
    <p:extLst>
      <p:ext uri="{BB962C8B-B14F-4D97-AF65-F5344CB8AC3E}">
        <p14:creationId xmlns:p14="http://schemas.microsoft.com/office/powerpoint/2010/main" val="38064588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29</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Lateral Ankle Sprain </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170631" y="1119046"/>
            <a:ext cx="6459922" cy="4952322"/>
          </a:xfrm>
        </p:spPr>
        <p:txBody>
          <a:bodyPr/>
          <a:lstStyle/>
          <a:p>
            <a:r>
              <a:rPr lang="en-US" sz="2000" b="1" dirty="0"/>
              <a:t>Diagnosis: </a:t>
            </a:r>
            <a:r>
              <a:rPr lang="en-US" sz="2000" dirty="0"/>
              <a:t>clinical, XR to rule out fracture if meets Ottawa ankle rules criteria (</a:t>
            </a:r>
            <a:r>
              <a:rPr lang="en-US" sz="2000"/>
              <a:t>see imaging slide</a:t>
            </a:r>
            <a:r>
              <a:rPr lang="en-US" sz="2000" dirty="0"/>
              <a:t>)</a:t>
            </a:r>
          </a:p>
          <a:p>
            <a:pPr lvl="1"/>
            <a:r>
              <a:rPr lang="en-US" dirty="0"/>
              <a:t>XR required if medial or syndesmosis sprain</a:t>
            </a:r>
          </a:p>
          <a:p>
            <a:r>
              <a:rPr lang="en-US" sz="2000" b="1" dirty="0"/>
              <a:t>Plan</a:t>
            </a:r>
            <a:r>
              <a:rPr lang="en-US" sz="2000" dirty="0"/>
              <a:t>: RICE, NSAIDs for 7-10 days after injury, weight bearing as tolerated, may need crutches/boot, early PT for rehabilitation (ROM, flexibility, strength, proprioception)</a:t>
            </a:r>
          </a:p>
          <a:p>
            <a:pPr lvl="1"/>
            <a:r>
              <a:rPr lang="en-US" i="1" dirty="0"/>
              <a:t>When to refer</a:t>
            </a:r>
            <a:r>
              <a:rPr lang="en-US" dirty="0"/>
              <a:t>: persistent symptoms despite comprehensive rehabilitation, syndesmosis sprain</a:t>
            </a:r>
          </a:p>
          <a:p>
            <a:r>
              <a:rPr lang="en-US" sz="2000" b="1" dirty="0"/>
              <a:t>Prognosis</a:t>
            </a:r>
            <a:r>
              <a:rPr lang="en-US" sz="2000" dirty="0"/>
              <a:t>: RTP in 1-4 weeks depending on grade, re-injury risk 5x higher after initial injury, risk of chronic instability or pain with improper rehabilitation</a:t>
            </a:r>
          </a:p>
          <a:p>
            <a:r>
              <a:rPr lang="en-US" sz="2000" b="1" dirty="0"/>
              <a:t>Prevention</a:t>
            </a:r>
            <a:r>
              <a:rPr lang="en-US" sz="2000" dirty="0"/>
              <a:t>: rehabilitation that includes proprioception training, ankle brace or taping</a:t>
            </a:r>
          </a:p>
        </p:txBody>
      </p:sp>
      <p:pic>
        <p:nvPicPr>
          <p:cNvPr id="8" name="Picture 7" descr="A picture containing person, indoor&#10;&#10;Description automatically generated">
            <a:extLst>
              <a:ext uri="{FF2B5EF4-FFF2-40B4-BE49-F238E27FC236}">
                <a16:creationId xmlns:a16="http://schemas.microsoft.com/office/drawing/2014/main" id="{813A34B6-D0F9-6542-91FE-8165CE3DDF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4797" y="303613"/>
            <a:ext cx="2230043" cy="2257416"/>
          </a:xfrm>
          <a:prstGeom prst="rect">
            <a:avLst/>
          </a:prstGeom>
        </p:spPr>
      </p:pic>
      <p:pic>
        <p:nvPicPr>
          <p:cNvPr id="10" name="Picture 9" descr="A picture containing person, indoor&#10;&#10;Description automatically generated">
            <a:extLst>
              <a:ext uri="{FF2B5EF4-FFF2-40B4-BE49-F238E27FC236}">
                <a16:creationId xmlns:a16="http://schemas.microsoft.com/office/drawing/2014/main" id="{A90EB6CA-2DE2-9945-8F8C-73221B1A68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74797" y="2726662"/>
            <a:ext cx="2230043" cy="2759182"/>
          </a:xfrm>
          <a:prstGeom prst="rect">
            <a:avLst/>
          </a:prstGeom>
        </p:spPr>
      </p:pic>
      <p:sp>
        <p:nvSpPr>
          <p:cNvPr id="11" name="TextBox 10">
            <a:extLst>
              <a:ext uri="{FF2B5EF4-FFF2-40B4-BE49-F238E27FC236}">
                <a16:creationId xmlns:a16="http://schemas.microsoft.com/office/drawing/2014/main" id="{F8AD9583-D35B-E74F-8F8A-ED8530AAB3B2}"/>
              </a:ext>
            </a:extLst>
          </p:cNvPr>
          <p:cNvSpPr txBox="1"/>
          <p:nvPr/>
        </p:nvSpPr>
        <p:spPr bwMode="auto">
          <a:xfrm>
            <a:off x="6630553" y="5651477"/>
            <a:ext cx="2416687" cy="369332"/>
          </a:xfrm>
          <a:prstGeom prst="rect">
            <a:avLst/>
          </a:prstGeom>
          <a:noFill/>
          <a:ln w="19050" algn="ctr">
            <a:noFill/>
            <a:miter lim="800000"/>
            <a:headEnd/>
            <a:tailEnd/>
          </a:ln>
        </p:spPr>
        <p:txBody>
          <a:bodyPr wrap="none" lIns="0" tIns="0" rIns="0" bIns="0" rtlCol="0">
            <a:spAutoFit/>
          </a:bodyPr>
          <a:lstStyle/>
          <a:p>
            <a:pPr algn="ctr"/>
            <a:r>
              <a:rPr lang="en-US" sz="1200" dirty="0"/>
              <a:t>Top: Talar tilt test (CFL)</a:t>
            </a:r>
          </a:p>
          <a:p>
            <a:pPr algn="ctr"/>
            <a:r>
              <a:rPr lang="en-US" sz="1200" dirty="0"/>
              <a:t>Bottom: Anterior drawer test (ATFL)</a:t>
            </a:r>
          </a:p>
        </p:txBody>
      </p:sp>
    </p:spTree>
    <p:extLst>
      <p:ext uri="{BB962C8B-B14F-4D97-AF65-F5344CB8AC3E}">
        <p14:creationId xmlns:p14="http://schemas.microsoft.com/office/powerpoint/2010/main" val="97503970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3</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17 year-old female presents one day after a right knee injury that occurred during a soccer game the day prior.</a:t>
            </a:r>
          </a:p>
          <a:p>
            <a:r>
              <a:rPr lang="en-US" dirty="0"/>
              <a:t>She was tackled and immediately felt a painful “pop” in her right knee. She was unable to walk off the field unsupported and feels unstable with any weight bearing. Her knee became very swollen within 30 minutes of the injury.</a:t>
            </a:r>
          </a:p>
          <a:p>
            <a:r>
              <a:rPr lang="en-US" dirty="0"/>
              <a:t>On exam, she has a large knee effusion, and range of motion is limited by the swelling. You are unable to perform any ligament testing due to the large effusion.</a:t>
            </a:r>
          </a:p>
          <a:p>
            <a:endParaRPr lang="en-US" dirty="0"/>
          </a:p>
          <a:p>
            <a:endParaRPr lang="en-US" dirty="0"/>
          </a:p>
        </p:txBody>
      </p:sp>
    </p:spTree>
    <p:extLst>
      <p:ext uri="{BB962C8B-B14F-4D97-AF65-F5344CB8AC3E}">
        <p14:creationId xmlns:p14="http://schemas.microsoft.com/office/powerpoint/2010/main" val="329669878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30</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6</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11 year-old male presents three days after an ankle injury that occurred while playing soccer.</a:t>
            </a:r>
          </a:p>
          <a:p>
            <a:r>
              <a:rPr lang="en-US" dirty="0"/>
              <a:t>He twisted his ankle inwards during practice and is now complaining of lateral ankle pain. He has had difficulty bearing weight since then along with some mild swelling.</a:t>
            </a:r>
          </a:p>
          <a:p>
            <a:r>
              <a:rPr lang="en-US" dirty="0"/>
              <a:t>On exam, he has mild soft tissue swelling over the lateral ankle, with TTP over the distal fibula.</a:t>
            </a:r>
          </a:p>
          <a:p>
            <a:endParaRPr lang="en-US" dirty="0"/>
          </a:p>
        </p:txBody>
      </p:sp>
    </p:spTree>
    <p:extLst>
      <p:ext uri="{BB962C8B-B14F-4D97-AF65-F5344CB8AC3E}">
        <p14:creationId xmlns:p14="http://schemas.microsoft.com/office/powerpoint/2010/main" val="264920442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31</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6</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5</a:t>
            </a:r>
            <a:r>
              <a:rPr lang="en-US" baseline="30000" dirty="0"/>
              <a:t>th</a:t>
            </a:r>
            <a:r>
              <a:rPr lang="en-US" dirty="0"/>
              <a:t> metatarsal avulsion fracture</a:t>
            </a:r>
          </a:p>
          <a:p>
            <a:pPr marL="457200" indent="-457200">
              <a:buFont typeface="+mj-lt"/>
              <a:buAutoNum type="alphaUcPeriod"/>
            </a:pPr>
            <a:r>
              <a:rPr lang="en-US" dirty="0"/>
              <a:t>Peroneal tendon subluxation</a:t>
            </a:r>
          </a:p>
          <a:p>
            <a:pPr marL="457200" indent="-457200">
              <a:buFont typeface="+mj-lt"/>
              <a:buAutoNum type="alphaUcPeriod"/>
            </a:pPr>
            <a:r>
              <a:rPr lang="en-US" dirty="0"/>
              <a:t>High ankle sprain</a:t>
            </a:r>
          </a:p>
          <a:p>
            <a:pPr marL="457200" indent="-457200">
              <a:buFont typeface="+mj-lt"/>
              <a:buAutoNum type="alphaUcPeriod"/>
            </a:pPr>
            <a:r>
              <a:rPr lang="en-US" dirty="0"/>
              <a:t>Distal fibula fracture</a:t>
            </a:r>
          </a:p>
          <a:p>
            <a:pPr marL="457200" indent="-457200">
              <a:buFont typeface="+mj-lt"/>
              <a:buAutoNum type="alphaUcPeriod"/>
            </a:pPr>
            <a:r>
              <a:rPr lang="en-US" dirty="0"/>
              <a:t>Lateral ankle sprain</a:t>
            </a:r>
          </a:p>
          <a:p>
            <a:pPr marL="0" indent="0">
              <a:buNone/>
            </a:pPr>
            <a:endParaRPr lang="en-US" dirty="0"/>
          </a:p>
        </p:txBody>
      </p:sp>
    </p:spTree>
    <p:extLst>
      <p:ext uri="{BB962C8B-B14F-4D97-AF65-F5344CB8AC3E}">
        <p14:creationId xmlns:p14="http://schemas.microsoft.com/office/powerpoint/2010/main" val="393618984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32</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6</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5</a:t>
            </a:r>
            <a:r>
              <a:rPr lang="en-US" baseline="30000" dirty="0"/>
              <a:t>th</a:t>
            </a:r>
            <a:r>
              <a:rPr lang="en-US" dirty="0"/>
              <a:t> metatarsal avulsion fracture</a:t>
            </a:r>
          </a:p>
          <a:p>
            <a:pPr marL="457200" indent="-457200">
              <a:buFont typeface="+mj-lt"/>
              <a:buAutoNum type="alphaUcPeriod"/>
            </a:pPr>
            <a:r>
              <a:rPr lang="en-US" dirty="0"/>
              <a:t>Peroneal tendon subluxation</a:t>
            </a:r>
          </a:p>
          <a:p>
            <a:pPr marL="457200" indent="-457200">
              <a:buFont typeface="+mj-lt"/>
              <a:buAutoNum type="alphaUcPeriod"/>
            </a:pPr>
            <a:r>
              <a:rPr lang="en-US" dirty="0"/>
              <a:t>High ankle sprain</a:t>
            </a:r>
          </a:p>
          <a:p>
            <a:pPr marL="457200" indent="-457200">
              <a:buFont typeface="+mj-lt"/>
              <a:buAutoNum type="alphaUcPeriod"/>
            </a:pPr>
            <a:r>
              <a:rPr lang="en-US" b="1" dirty="0"/>
              <a:t>Distal fibula fracture</a:t>
            </a:r>
          </a:p>
          <a:p>
            <a:pPr marL="457200" indent="-457200">
              <a:buFont typeface="+mj-lt"/>
              <a:buAutoNum type="alphaUcPeriod"/>
            </a:pPr>
            <a:r>
              <a:rPr lang="en-US" dirty="0"/>
              <a:t>Lateral ankle sprain</a:t>
            </a:r>
          </a:p>
          <a:p>
            <a:pPr marL="0" indent="0">
              <a:buNone/>
            </a:pPr>
            <a:endParaRPr lang="en-US" dirty="0"/>
          </a:p>
        </p:txBody>
      </p:sp>
    </p:spTree>
    <p:extLst>
      <p:ext uri="{BB962C8B-B14F-4D97-AF65-F5344CB8AC3E}">
        <p14:creationId xmlns:p14="http://schemas.microsoft.com/office/powerpoint/2010/main" val="348907308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33</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Salter-Harris I Distal Fibula Fracture </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272108" y="1116390"/>
            <a:ext cx="4994172" cy="5582075"/>
          </a:xfrm>
          <a:solidFill>
            <a:schemeClr val="bg1"/>
          </a:solidFill>
        </p:spPr>
        <p:txBody>
          <a:bodyPr/>
          <a:lstStyle/>
          <a:p>
            <a:r>
              <a:rPr lang="en-US" sz="2000" b="1" dirty="0"/>
              <a:t>Sports</a:t>
            </a:r>
            <a:r>
              <a:rPr lang="en-US" sz="2000" dirty="0"/>
              <a:t>: basketball, soccer, football, volleyball</a:t>
            </a:r>
          </a:p>
          <a:p>
            <a:r>
              <a:rPr lang="en-US" sz="2000" b="1" dirty="0"/>
              <a:t>Mechanism</a:t>
            </a:r>
            <a:r>
              <a:rPr lang="en-US" sz="2000" dirty="0"/>
              <a:t>: acute inversion injury</a:t>
            </a:r>
          </a:p>
          <a:p>
            <a:pPr lvl="1"/>
            <a:r>
              <a:rPr lang="en-US" dirty="0"/>
              <a:t>In a child, physis is weaker than ligaments, so skeletally immature children more likely to have </a:t>
            </a:r>
            <a:r>
              <a:rPr lang="en-US" dirty="0" err="1"/>
              <a:t>physeal</a:t>
            </a:r>
            <a:r>
              <a:rPr lang="en-US" dirty="0"/>
              <a:t> fracture than ligament sprain</a:t>
            </a:r>
          </a:p>
          <a:p>
            <a:pPr lvl="1"/>
            <a:r>
              <a:rPr lang="en-US" dirty="0"/>
              <a:t>SH 1: traverses across physis without entering epiphysis or metaphysis</a:t>
            </a:r>
          </a:p>
          <a:p>
            <a:r>
              <a:rPr lang="en-US" sz="2000" b="1" dirty="0"/>
              <a:t>Presentation</a:t>
            </a:r>
            <a:r>
              <a:rPr lang="en-US" sz="2000" dirty="0"/>
              <a:t>: skeletally immature (&lt;12-15 years old), acute lateral ankle pain, pain with weight bearing, +/- mild swelling</a:t>
            </a:r>
          </a:p>
          <a:p>
            <a:r>
              <a:rPr lang="en-US" sz="2000" b="1" dirty="0"/>
              <a:t>Exam</a:t>
            </a:r>
            <a:r>
              <a:rPr lang="en-US" sz="2000" dirty="0"/>
              <a:t>: TTP over distal fibular physis (~1 cm above tip of fibula), +/- soft tissue swelling over distal fibula</a:t>
            </a:r>
          </a:p>
          <a:p>
            <a:endParaRPr lang="en-US" sz="2000" dirty="0"/>
          </a:p>
        </p:txBody>
      </p:sp>
      <p:pic>
        <p:nvPicPr>
          <p:cNvPr id="7" name="Picture 6" descr="Diagram&#10;&#10;Description automatically generated">
            <a:extLst>
              <a:ext uri="{FF2B5EF4-FFF2-40B4-BE49-F238E27FC236}">
                <a16:creationId xmlns:a16="http://schemas.microsoft.com/office/drawing/2014/main" id="{E547D742-4306-0847-98F2-2FDB2C62BB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6280" y="1120873"/>
            <a:ext cx="3833476" cy="5117690"/>
          </a:xfrm>
          <a:prstGeom prst="rect">
            <a:avLst/>
          </a:prstGeom>
        </p:spPr>
      </p:pic>
    </p:spTree>
    <p:extLst>
      <p:ext uri="{BB962C8B-B14F-4D97-AF65-F5344CB8AC3E}">
        <p14:creationId xmlns:p14="http://schemas.microsoft.com/office/powerpoint/2010/main" val="256036939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34</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Salter-Harris I Distal Fibula Fracture </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159657" y="1209202"/>
            <a:ext cx="6314886" cy="4837638"/>
          </a:xfrm>
        </p:spPr>
        <p:txBody>
          <a:bodyPr/>
          <a:lstStyle/>
          <a:p>
            <a:r>
              <a:rPr lang="en-US" sz="2000" b="1" dirty="0"/>
              <a:t>Diagnosis: </a:t>
            </a:r>
            <a:r>
              <a:rPr lang="en-US" sz="2000" dirty="0"/>
              <a:t>clinical,</a:t>
            </a:r>
            <a:r>
              <a:rPr lang="en-US" sz="2000" b="1" dirty="0"/>
              <a:t> </a:t>
            </a:r>
            <a:r>
              <a:rPr lang="en-US" sz="2000" dirty="0"/>
              <a:t>XR (AP, lateral, mortise) frequently normal, may show soft tissue swelling or subtle </a:t>
            </a:r>
            <a:r>
              <a:rPr lang="en-US" sz="2000" dirty="0" err="1"/>
              <a:t>physeal</a:t>
            </a:r>
            <a:r>
              <a:rPr lang="en-US" sz="2000" dirty="0"/>
              <a:t> widening</a:t>
            </a:r>
          </a:p>
          <a:p>
            <a:pPr lvl="1"/>
            <a:r>
              <a:rPr lang="en-US" i="1" dirty="0"/>
              <a:t>Regardless of XR</a:t>
            </a:r>
            <a:r>
              <a:rPr lang="en-US" dirty="0"/>
              <a:t>, any skeletally immature child with TTP over distal fibula after inversion injury is treated for SH I fracture of distal fibula</a:t>
            </a:r>
          </a:p>
          <a:p>
            <a:r>
              <a:rPr lang="en-US" sz="2000" b="1" dirty="0"/>
              <a:t>Plan</a:t>
            </a:r>
            <a:r>
              <a:rPr lang="en-US" sz="2000" dirty="0"/>
              <a:t>: pain-free weight bearing with immobilization in walker boot (+/- crutches) for 3-4 weeks, re-evaluate in 2-3 weeks, RTP when no TTP and pain-free weight bearing</a:t>
            </a:r>
          </a:p>
          <a:p>
            <a:pPr lvl="1"/>
            <a:r>
              <a:rPr lang="en-US" i="1" dirty="0"/>
              <a:t>When to refer</a:t>
            </a:r>
            <a:r>
              <a:rPr lang="en-US" dirty="0"/>
              <a:t>: displaced fractures, may need reduction +/- surgical fixation</a:t>
            </a:r>
          </a:p>
          <a:p>
            <a:r>
              <a:rPr lang="en-US" sz="2000" b="1" dirty="0"/>
              <a:t>Prognosis</a:t>
            </a:r>
            <a:r>
              <a:rPr lang="en-US" sz="2000" dirty="0"/>
              <a:t>: complete healing and full RTP expected, growth disturbance &lt;1%</a:t>
            </a:r>
          </a:p>
        </p:txBody>
      </p:sp>
      <p:pic>
        <p:nvPicPr>
          <p:cNvPr id="7" name="Picture 6" descr="A picture containing indoor, white&#10;&#10;Description automatically generated">
            <a:extLst>
              <a:ext uri="{FF2B5EF4-FFF2-40B4-BE49-F238E27FC236}">
                <a16:creationId xmlns:a16="http://schemas.microsoft.com/office/drawing/2014/main" id="{877C5A23-6302-C649-91A0-562DD0A57A5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688072" y="1512472"/>
            <a:ext cx="2083137" cy="4228543"/>
          </a:xfrm>
          <a:prstGeom prst="rect">
            <a:avLst/>
          </a:prstGeom>
        </p:spPr>
      </p:pic>
      <p:sp>
        <p:nvSpPr>
          <p:cNvPr id="8" name="Oval 7">
            <a:extLst>
              <a:ext uri="{FF2B5EF4-FFF2-40B4-BE49-F238E27FC236}">
                <a16:creationId xmlns:a16="http://schemas.microsoft.com/office/drawing/2014/main" id="{3A04BAA1-498F-7440-955C-039B7FEA5E5B}"/>
              </a:ext>
            </a:extLst>
          </p:cNvPr>
          <p:cNvSpPr/>
          <p:nvPr/>
        </p:nvSpPr>
        <p:spPr bwMode="auto">
          <a:xfrm>
            <a:off x="7816645" y="3495370"/>
            <a:ext cx="825268" cy="1179872"/>
          </a:xfrm>
          <a:prstGeom prst="ellipse">
            <a:avLst/>
          </a:prstGeom>
          <a:noFill/>
          <a:ln w="38100" algn="ctr">
            <a:solidFill>
              <a:srgbClr val="178CCB"/>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350259512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35</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7</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14 year-old female presents two days after an ankle injury that occurred while playing volleyball.</a:t>
            </a:r>
          </a:p>
          <a:p>
            <a:r>
              <a:rPr lang="en-US" dirty="0"/>
              <a:t>She felt a painful “pop” on the lateral side of her foot as she landed from a spike on an inverted ankle. She had immediate pain and had difficulty bearing weight as she walked off.</a:t>
            </a:r>
          </a:p>
          <a:p>
            <a:r>
              <a:rPr lang="en-US" dirty="0"/>
              <a:t>On exam, she has swelling and bruising along the lateral aspect of the foot, with focal TTP over the tuberosity.</a:t>
            </a:r>
          </a:p>
        </p:txBody>
      </p:sp>
    </p:spTree>
    <p:extLst>
      <p:ext uri="{BB962C8B-B14F-4D97-AF65-F5344CB8AC3E}">
        <p14:creationId xmlns:p14="http://schemas.microsoft.com/office/powerpoint/2010/main" val="38467019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36</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7</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5</a:t>
            </a:r>
            <a:r>
              <a:rPr lang="en-US" baseline="30000" dirty="0"/>
              <a:t>th</a:t>
            </a:r>
            <a:r>
              <a:rPr lang="en-US" dirty="0"/>
              <a:t> metatarsal avulsion fracture</a:t>
            </a:r>
          </a:p>
          <a:p>
            <a:pPr marL="457200" indent="-457200">
              <a:buFont typeface="+mj-lt"/>
              <a:buAutoNum type="alphaUcPeriod"/>
            </a:pPr>
            <a:r>
              <a:rPr lang="en-US" dirty="0"/>
              <a:t>Peroneal tendon subluxation</a:t>
            </a:r>
          </a:p>
          <a:p>
            <a:pPr marL="457200" indent="-457200">
              <a:buFont typeface="+mj-lt"/>
              <a:buAutoNum type="alphaUcPeriod"/>
            </a:pPr>
            <a:r>
              <a:rPr lang="en-US" dirty="0"/>
              <a:t>High ankle sprain</a:t>
            </a:r>
          </a:p>
          <a:p>
            <a:pPr marL="457200" indent="-457200">
              <a:buFont typeface="+mj-lt"/>
              <a:buAutoNum type="alphaUcPeriod"/>
            </a:pPr>
            <a:r>
              <a:rPr lang="en-US" dirty="0"/>
              <a:t>Distal fibula fracture</a:t>
            </a:r>
          </a:p>
          <a:p>
            <a:pPr marL="457200" indent="-457200">
              <a:buFont typeface="+mj-lt"/>
              <a:buAutoNum type="alphaUcPeriod"/>
            </a:pPr>
            <a:r>
              <a:rPr lang="en-US" dirty="0"/>
              <a:t>Lateral ankle sprain</a:t>
            </a:r>
          </a:p>
          <a:p>
            <a:pPr marL="0" indent="0">
              <a:buNone/>
            </a:pPr>
            <a:endParaRPr lang="en-US" dirty="0"/>
          </a:p>
        </p:txBody>
      </p:sp>
    </p:spTree>
    <p:extLst>
      <p:ext uri="{BB962C8B-B14F-4D97-AF65-F5344CB8AC3E}">
        <p14:creationId xmlns:p14="http://schemas.microsoft.com/office/powerpoint/2010/main" val="228721931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37</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7</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b="1" dirty="0"/>
              <a:t>5</a:t>
            </a:r>
            <a:r>
              <a:rPr lang="en-US" b="1" baseline="30000" dirty="0"/>
              <a:t>th</a:t>
            </a:r>
            <a:r>
              <a:rPr lang="en-US" b="1" dirty="0"/>
              <a:t> metatarsal avulsion fracture</a:t>
            </a:r>
          </a:p>
          <a:p>
            <a:pPr marL="457200" indent="-457200">
              <a:buFont typeface="+mj-lt"/>
              <a:buAutoNum type="alphaUcPeriod"/>
            </a:pPr>
            <a:r>
              <a:rPr lang="en-US" dirty="0"/>
              <a:t>Peroneal tendon subluxation</a:t>
            </a:r>
          </a:p>
          <a:p>
            <a:pPr marL="457200" indent="-457200">
              <a:buFont typeface="+mj-lt"/>
              <a:buAutoNum type="alphaUcPeriod"/>
            </a:pPr>
            <a:r>
              <a:rPr lang="en-US" dirty="0"/>
              <a:t>High ankle sprain</a:t>
            </a:r>
          </a:p>
          <a:p>
            <a:pPr marL="457200" indent="-457200">
              <a:buFont typeface="+mj-lt"/>
              <a:buAutoNum type="alphaUcPeriod"/>
            </a:pPr>
            <a:r>
              <a:rPr lang="en-US" dirty="0"/>
              <a:t>Distal fibula fracture</a:t>
            </a:r>
          </a:p>
          <a:p>
            <a:pPr marL="457200" indent="-457200">
              <a:buFont typeface="+mj-lt"/>
              <a:buAutoNum type="alphaUcPeriod"/>
            </a:pPr>
            <a:r>
              <a:rPr lang="en-US" dirty="0"/>
              <a:t>Lateral ankle sprain</a:t>
            </a:r>
          </a:p>
          <a:p>
            <a:pPr marL="0" indent="0">
              <a:buNone/>
            </a:pPr>
            <a:endParaRPr lang="en-US" dirty="0"/>
          </a:p>
        </p:txBody>
      </p:sp>
    </p:spTree>
    <p:extLst>
      <p:ext uri="{BB962C8B-B14F-4D97-AF65-F5344CB8AC3E}">
        <p14:creationId xmlns:p14="http://schemas.microsoft.com/office/powerpoint/2010/main" val="253517478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38</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5</a:t>
            </a:r>
            <a:r>
              <a:rPr lang="en-US" baseline="30000" dirty="0"/>
              <a:t>th</a:t>
            </a:r>
            <a:r>
              <a:rPr lang="en-US" dirty="0"/>
              <a:t> Metatarsal Tuberosity Avulsion Fracture</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453585" y="1628051"/>
            <a:ext cx="5365926" cy="4315549"/>
          </a:xfrm>
        </p:spPr>
        <p:txBody>
          <a:bodyPr/>
          <a:lstStyle/>
          <a:p>
            <a:r>
              <a:rPr lang="en-US" b="1" dirty="0"/>
              <a:t>Sports</a:t>
            </a:r>
            <a:r>
              <a:rPr lang="en-US" dirty="0"/>
              <a:t>: basketball, soccer, football, volleyball</a:t>
            </a:r>
          </a:p>
          <a:p>
            <a:r>
              <a:rPr lang="en-US" b="1" dirty="0"/>
              <a:t>Mechanism</a:t>
            </a:r>
            <a:r>
              <a:rPr lang="en-US" dirty="0"/>
              <a:t>: excessive inversion of plantarflexed ankle, twisting injury</a:t>
            </a:r>
          </a:p>
          <a:p>
            <a:r>
              <a:rPr lang="en-US" b="1" dirty="0"/>
              <a:t>Presentation</a:t>
            </a:r>
            <a:r>
              <a:rPr lang="en-US" dirty="0"/>
              <a:t>: sudden, painful “pop” or snap at the lateral foot at time of injury, pain with weight bearing, +/- swelling and/or bruising</a:t>
            </a:r>
          </a:p>
          <a:p>
            <a:r>
              <a:rPr lang="en-US" b="1" dirty="0"/>
              <a:t>Exam</a:t>
            </a:r>
            <a:r>
              <a:rPr lang="en-US" dirty="0"/>
              <a:t>: TTP, swelling, and bruising along lateral aspect of foot at base of 5</a:t>
            </a:r>
            <a:r>
              <a:rPr lang="en-US" baseline="30000" dirty="0"/>
              <a:t>th</a:t>
            </a:r>
            <a:r>
              <a:rPr lang="en-US" dirty="0"/>
              <a:t> metatarsal over tuberosity (styloid)</a:t>
            </a:r>
          </a:p>
          <a:p>
            <a:endParaRPr lang="en-US" dirty="0"/>
          </a:p>
        </p:txBody>
      </p:sp>
      <p:pic>
        <p:nvPicPr>
          <p:cNvPr id="9220" name="Picture 4" descr="Figure 3. Schematic representation of fracture zones for proximal fifth metatarsal fractures.">
            <a:extLst>
              <a:ext uri="{FF2B5EF4-FFF2-40B4-BE49-F238E27FC236}">
                <a16:creationId xmlns:a16="http://schemas.microsoft.com/office/drawing/2014/main" id="{91510EE7-11A3-5840-8EC0-C39B5B40024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33608" y="5014452"/>
            <a:ext cx="3230010" cy="17403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X-ray film, indoor&#10;&#10;Description automatically generated">
            <a:extLst>
              <a:ext uri="{FF2B5EF4-FFF2-40B4-BE49-F238E27FC236}">
                <a16:creationId xmlns:a16="http://schemas.microsoft.com/office/drawing/2014/main" id="{7CF450AE-94BD-604D-B83D-ACCB50A7E5DB}"/>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222535" y="1449421"/>
            <a:ext cx="2404629" cy="3284483"/>
          </a:xfrm>
          <a:prstGeom prst="rect">
            <a:avLst/>
          </a:prstGeom>
        </p:spPr>
      </p:pic>
    </p:spTree>
    <p:extLst>
      <p:ext uri="{BB962C8B-B14F-4D97-AF65-F5344CB8AC3E}">
        <p14:creationId xmlns:p14="http://schemas.microsoft.com/office/powerpoint/2010/main" val="176623765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39</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5</a:t>
            </a:r>
            <a:r>
              <a:rPr lang="en-US" baseline="30000" dirty="0"/>
              <a:t>th</a:t>
            </a:r>
            <a:r>
              <a:rPr lang="en-US" dirty="0"/>
              <a:t> Metatarsal Tuberosity Avulsion Fractures</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155994" y="1146823"/>
            <a:ext cx="6041606" cy="5653121"/>
          </a:xfrm>
          <a:solidFill>
            <a:schemeClr val="bg1"/>
          </a:solidFill>
        </p:spPr>
        <p:txBody>
          <a:bodyPr/>
          <a:lstStyle/>
          <a:p>
            <a:r>
              <a:rPr lang="en-US" sz="2000" b="1" dirty="0"/>
              <a:t>Diagnosis: </a:t>
            </a:r>
            <a:r>
              <a:rPr lang="en-US" sz="2000" dirty="0"/>
              <a:t>XR required (AP, lateral, oblique): transverse fracture line through tuberosity perpendicular to long axis of the metatarsal</a:t>
            </a:r>
          </a:p>
          <a:p>
            <a:pPr lvl="1"/>
            <a:r>
              <a:rPr lang="en-US" u="sng" dirty="0"/>
              <a:t>Differentiate from normal apophysis</a:t>
            </a:r>
            <a:r>
              <a:rPr lang="en-US" dirty="0"/>
              <a:t>: fleck of bone parallel to long axis of 5</a:t>
            </a:r>
            <a:r>
              <a:rPr lang="en-US" baseline="30000" dirty="0"/>
              <a:t>th</a:t>
            </a:r>
            <a:r>
              <a:rPr lang="en-US" dirty="0"/>
              <a:t> metatarsal, seen in girls 9-11 and boys 11-14 years old</a:t>
            </a:r>
          </a:p>
          <a:p>
            <a:pPr lvl="1"/>
            <a:r>
              <a:rPr lang="en-US" u="sng" dirty="0"/>
              <a:t>Differentiate from Jones fracture</a:t>
            </a:r>
            <a:r>
              <a:rPr lang="en-US" dirty="0"/>
              <a:t>: stress fracture of proximal 5</a:t>
            </a:r>
            <a:r>
              <a:rPr lang="en-US" baseline="30000" dirty="0"/>
              <a:t>th</a:t>
            </a:r>
            <a:r>
              <a:rPr lang="en-US" dirty="0"/>
              <a:t> metatarsal at diaphyseal-metaphyseal junction, </a:t>
            </a:r>
            <a:r>
              <a:rPr lang="en-US" dirty="0">
                <a:sym typeface="Wingdings" pitchFamily="2" charset="2"/>
              </a:rPr>
              <a:t>risk of nonunion, may need surgical fixation</a:t>
            </a:r>
            <a:endParaRPr lang="en-US" dirty="0"/>
          </a:p>
          <a:p>
            <a:r>
              <a:rPr lang="en-US" sz="2000" b="1" dirty="0"/>
              <a:t>Plan</a:t>
            </a:r>
            <a:r>
              <a:rPr lang="en-US" sz="2000" dirty="0"/>
              <a:t>: weight bearing as tolerated in cast or walking boot, RTP when no TTP and pain-free weight bearing, usually at 3-4 weeks</a:t>
            </a:r>
          </a:p>
          <a:p>
            <a:pPr lvl="1"/>
            <a:r>
              <a:rPr lang="en-US" i="1" dirty="0"/>
              <a:t>When to refer</a:t>
            </a:r>
            <a:r>
              <a:rPr lang="en-US" dirty="0"/>
              <a:t>: displaced fractures, may need surgical fixation</a:t>
            </a:r>
          </a:p>
          <a:p>
            <a:r>
              <a:rPr lang="en-US" sz="2000" b="1" dirty="0"/>
              <a:t>Prognosis</a:t>
            </a:r>
            <a:r>
              <a:rPr lang="en-US" sz="2000" dirty="0"/>
              <a:t>: complete healing, full RTP expected</a:t>
            </a:r>
          </a:p>
        </p:txBody>
      </p:sp>
      <p:sp>
        <p:nvSpPr>
          <p:cNvPr id="2" name="AutoShape 2" descr="Image">
            <a:extLst>
              <a:ext uri="{FF2B5EF4-FFF2-40B4-BE49-F238E27FC236}">
                <a16:creationId xmlns:a16="http://schemas.microsoft.com/office/drawing/2014/main" id="{E481BE37-29E6-C54C-9EF5-05BB88C3738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a:extLst>
              <a:ext uri="{FF2B5EF4-FFF2-40B4-BE49-F238E27FC236}">
                <a16:creationId xmlns:a16="http://schemas.microsoft.com/office/drawing/2014/main" id="{A5D1636E-4BBE-0C49-B0A0-4168B4960370}"/>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467264" y="1080050"/>
            <a:ext cx="2324265" cy="16756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selin's disease: Traction apophysitis of the fifth metatarsal base, a rare  cause of lateral foot pain. - Abstract - Europe PMC">
            <a:extLst>
              <a:ext uri="{FF2B5EF4-FFF2-40B4-BE49-F238E27FC236}">
                <a16:creationId xmlns:a16="http://schemas.microsoft.com/office/drawing/2014/main" id="{AF2D936D-025C-BA4B-9EA8-66D4086D8DF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67264" y="2833483"/>
            <a:ext cx="2324265" cy="32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9902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4</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Meniscus tear</a:t>
            </a:r>
          </a:p>
          <a:p>
            <a:pPr marL="457200" indent="-457200">
              <a:buFont typeface="+mj-lt"/>
              <a:buAutoNum type="alphaUcPeriod"/>
            </a:pPr>
            <a:r>
              <a:rPr lang="en-US" dirty="0"/>
              <a:t>Osteochondritis dissecans</a:t>
            </a:r>
          </a:p>
          <a:p>
            <a:pPr marL="457200" indent="-457200">
              <a:buFont typeface="+mj-lt"/>
              <a:buAutoNum type="alphaUcPeriod"/>
            </a:pPr>
            <a:r>
              <a:rPr lang="en-US" dirty="0"/>
              <a:t>ACL tear</a:t>
            </a:r>
          </a:p>
          <a:p>
            <a:pPr marL="457200" indent="-457200">
              <a:buFont typeface="+mj-lt"/>
              <a:buAutoNum type="alphaUcPeriod"/>
            </a:pPr>
            <a:r>
              <a:rPr lang="en-US" dirty="0"/>
              <a:t>Tibial eminence fracture</a:t>
            </a:r>
          </a:p>
          <a:p>
            <a:pPr marL="457200" indent="-457200">
              <a:buFont typeface="+mj-lt"/>
              <a:buAutoNum type="alphaUcPeriod"/>
            </a:pPr>
            <a:r>
              <a:rPr lang="en-US" dirty="0"/>
              <a:t>Patellar dislocation</a:t>
            </a:r>
          </a:p>
        </p:txBody>
      </p:sp>
    </p:spTree>
    <p:extLst>
      <p:ext uri="{BB962C8B-B14F-4D97-AF65-F5344CB8AC3E}">
        <p14:creationId xmlns:p14="http://schemas.microsoft.com/office/powerpoint/2010/main" val="267316627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40</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a:xfrm>
            <a:off x="453585" y="425002"/>
            <a:ext cx="8173580" cy="611449"/>
          </a:xfrm>
        </p:spPr>
        <p:txBody>
          <a:bodyPr/>
          <a:lstStyle/>
          <a:p>
            <a:r>
              <a:rPr lang="en-US" dirty="0"/>
              <a:t>Ankle Injury: Indications for Imaging</a:t>
            </a:r>
          </a:p>
        </p:txBody>
      </p:sp>
      <p:sp>
        <p:nvSpPr>
          <p:cNvPr id="9" name="Text Placeholder 8">
            <a:extLst>
              <a:ext uri="{FF2B5EF4-FFF2-40B4-BE49-F238E27FC236}">
                <a16:creationId xmlns:a16="http://schemas.microsoft.com/office/drawing/2014/main" id="{090B11A9-8985-B24A-8BB4-7851CA40B158}"/>
              </a:ext>
            </a:extLst>
          </p:cNvPr>
          <p:cNvSpPr>
            <a:spLocks noGrp="1"/>
          </p:cNvSpPr>
          <p:nvPr>
            <p:ph type="body" sz="quarter" idx="15"/>
          </p:nvPr>
        </p:nvSpPr>
        <p:spPr/>
        <p:txBody>
          <a:bodyPr/>
          <a:lstStyle/>
          <a:p>
            <a:r>
              <a:rPr lang="en-US" b="1" dirty="0"/>
              <a:t>Ottawa Ankle Rules</a:t>
            </a:r>
          </a:p>
        </p:txBody>
      </p:sp>
      <p:pic>
        <p:nvPicPr>
          <p:cNvPr id="12290" name="Picture 2">
            <a:extLst>
              <a:ext uri="{FF2B5EF4-FFF2-40B4-BE49-F238E27FC236}">
                <a16:creationId xmlns:a16="http://schemas.microsoft.com/office/drawing/2014/main" id="{43E48DCD-177C-7B4B-A4E6-01B4253087B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15776" y="1650997"/>
            <a:ext cx="6112448" cy="427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58134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04EE03-A63D-8647-9685-E61DF59BCCBA}"/>
              </a:ext>
            </a:extLst>
          </p:cNvPr>
          <p:cNvSpPr>
            <a:spLocks noGrp="1"/>
          </p:cNvSpPr>
          <p:nvPr>
            <p:ph type="sldNum" sz="quarter" idx="12"/>
          </p:nvPr>
        </p:nvSpPr>
        <p:spPr/>
        <p:txBody>
          <a:bodyPr/>
          <a:lstStyle/>
          <a:p>
            <a:fld id="{7BCC8D0D-EAEC-449D-9161-023DFF90F2E2}" type="slidenum">
              <a:rPr lang="en-US" smtClean="0"/>
              <a:pPr/>
              <a:t>41</a:t>
            </a:fld>
            <a:endParaRPr lang="en-US" dirty="0"/>
          </a:p>
        </p:txBody>
      </p:sp>
      <p:sp>
        <p:nvSpPr>
          <p:cNvPr id="7" name="Title 6">
            <a:extLst>
              <a:ext uri="{FF2B5EF4-FFF2-40B4-BE49-F238E27FC236}">
                <a16:creationId xmlns:a16="http://schemas.microsoft.com/office/drawing/2014/main" id="{6371F372-3E06-784F-ADE0-272FA3C0B4AA}"/>
              </a:ext>
            </a:extLst>
          </p:cNvPr>
          <p:cNvSpPr>
            <a:spLocks noGrp="1"/>
          </p:cNvSpPr>
          <p:nvPr>
            <p:ph type="title"/>
          </p:nvPr>
        </p:nvSpPr>
        <p:spPr/>
        <p:txBody>
          <a:bodyPr/>
          <a:lstStyle/>
          <a:p>
            <a:r>
              <a:rPr lang="en-US" sz="3000" b="1" dirty="0"/>
              <a:t>References &amp; Image Sources</a:t>
            </a:r>
          </a:p>
        </p:txBody>
      </p:sp>
    </p:spTree>
    <p:extLst>
      <p:ext uri="{BB962C8B-B14F-4D97-AF65-F5344CB8AC3E}">
        <p14:creationId xmlns:p14="http://schemas.microsoft.com/office/powerpoint/2010/main" val="428274154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F404D2-1489-E243-BF15-2B62AD0D359D}"/>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42</a:t>
            </a:fld>
            <a:endParaRPr lang="en-US" dirty="0"/>
          </a:p>
        </p:txBody>
      </p:sp>
      <p:sp>
        <p:nvSpPr>
          <p:cNvPr id="4" name="Title 3">
            <a:extLst>
              <a:ext uri="{FF2B5EF4-FFF2-40B4-BE49-F238E27FC236}">
                <a16:creationId xmlns:a16="http://schemas.microsoft.com/office/drawing/2014/main" id="{530A1902-794F-5942-835E-068F40E71F8D}"/>
              </a:ext>
            </a:extLst>
          </p:cNvPr>
          <p:cNvSpPr>
            <a:spLocks noGrp="1"/>
          </p:cNvSpPr>
          <p:nvPr>
            <p:ph type="title"/>
          </p:nvPr>
        </p:nvSpPr>
        <p:spPr>
          <a:xfrm>
            <a:off x="453585" y="425002"/>
            <a:ext cx="8173580" cy="611449"/>
          </a:xfrm>
        </p:spPr>
        <p:txBody>
          <a:bodyPr/>
          <a:lstStyle/>
          <a:p>
            <a:r>
              <a:rPr lang="en-US" dirty="0"/>
              <a:t>References</a:t>
            </a:r>
          </a:p>
        </p:txBody>
      </p:sp>
      <p:sp>
        <p:nvSpPr>
          <p:cNvPr id="6" name="Content Placeholder 5">
            <a:extLst>
              <a:ext uri="{FF2B5EF4-FFF2-40B4-BE49-F238E27FC236}">
                <a16:creationId xmlns:a16="http://schemas.microsoft.com/office/drawing/2014/main" id="{1029B3C4-8E09-8940-BF87-BC3E06031761}"/>
              </a:ext>
            </a:extLst>
          </p:cNvPr>
          <p:cNvSpPr>
            <a:spLocks noGrp="1"/>
          </p:cNvSpPr>
          <p:nvPr>
            <p:ph idx="1"/>
          </p:nvPr>
        </p:nvSpPr>
        <p:spPr>
          <a:xfrm>
            <a:off x="271462" y="1036638"/>
            <a:ext cx="8727395" cy="5821362"/>
          </a:xfrm>
          <a:solidFill>
            <a:schemeClr val="bg1"/>
          </a:solidFill>
        </p:spPr>
        <p:txBody>
          <a:bodyPr/>
          <a:lstStyle/>
          <a:p>
            <a:r>
              <a:rPr lang="en-US" sz="1000" dirty="0"/>
              <a:t>American Academy of Pediatrics, Preparticipation Physical Evaluation Monograph, 5th Edition, 2019.</a:t>
            </a:r>
          </a:p>
          <a:p>
            <a:r>
              <a:rPr lang="en-US" sz="1000" dirty="0"/>
              <a:t>Brenner JS, AAP Council on Sports Medicine and Fitness. Sports Specialization and Intensive Training in Young Athletes. </a:t>
            </a:r>
            <a:r>
              <a:rPr lang="en-US" sz="1000" i="1" dirty="0"/>
              <a:t>Pediatrics</a:t>
            </a:r>
            <a:r>
              <a:rPr lang="en-US" sz="1000" dirty="0"/>
              <a:t>. 2016;138(3):e20162148.</a:t>
            </a:r>
          </a:p>
          <a:p>
            <a:r>
              <a:rPr lang="en-US" sz="1000" dirty="0" err="1"/>
              <a:t>Carek</a:t>
            </a:r>
            <a:r>
              <a:rPr lang="en-US" sz="1000" dirty="0"/>
              <a:t> PJ, et al. The preparticipation physical examination history: who has the correct answers? </a:t>
            </a:r>
            <a:r>
              <a:rPr lang="en-US" sz="1000" i="1" dirty="0"/>
              <a:t>Clin J Sport Med</a:t>
            </a:r>
            <a:r>
              <a:rPr lang="en-US" sz="1000" dirty="0"/>
              <a:t>. 1999;9(3):124-8.</a:t>
            </a:r>
          </a:p>
          <a:p>
            <a:r>
              <a:rPr lang="en-US" sz="1000" dirty="0"/>
              <a:t>Chun J, et al. The relative contributions of the history and physical examination in the preparticipation evaluation of collegiate student-athletes. </a:t>
            </a:r>
            <a:r>
              <a:rPr lang="en-US" sz="1000" i="1" dirty="0"/>
              <a:t>Clin J Sport Med</a:t>
            </a:r>
            <a:r>
              <a:rPr lang="en-US" sz="1000" dirty="0"/>
              <a:t>. 2006;16(5):437-8.</a:t>
            </a:r>
          </a:p>
          <a:p>
            <a:r>
              <a:rPr lang="en-US" sz="1000" dirty="0"/>
              <a:t>Coleman N. Sports Injuries. </a:t>
            </a:r>
            <a:r>
              <a:rPr lang="en-US" sz="1000" i="1" dirty="0"/>
              <a:t>Pediatrics in Review</a:t>
            </a:r>
            <a:r>
              <a:rPr lang="en-US" sz="1000" dirty="0"/>
              <a:t>. 2019;40(6):278-90.</a:t>
            </a:r>
          </a:p>
          <a:p>
            <a:r>
              <a:rPr lang="en-US" sz="1000" dirty="0"/>
              <a:t>Donnell-Fink LA, et al. Effectiveness of knee injury and anterior cruciate ligament tear prevention programs: a meta-analysis. </a:t>
            </a:r>
            <a:r>
              <a:rPr lang="en-US" sz="1000" i="1" dirty="0" err="1"/>
              <a:t>PLoS</a:t>
            </a:r>
            <a:r>
              <a:rPr lang="en-US" sz="1000" i="1" dirty="0"/>
              <a:t> One. </a:t>
            </a:r>
            <a:r>
              <a:rPr lang="en-US" sz="1000" dirty="0"/>
              <a:t>2015;10(12):e0144063.</a:t>
            </a:r>
          </a:p>
          <a:p>
            <a:r>
              <a:rPr lang="en-US" sz="1000" dirty="0" err="1"/>
              <a:t>Drezner</a:t>
            </a:r>
            <a:r>
              <a:rPr lang="en-US" sz="1000" dirty="0"/>
              <a:t> JA, et al. AMSSM Position Statement on Cardiovascular Preparticipation Screening in Athletes: Current Evidence, Knowledge Gaps, Recommendations, and Future Directions. </a:t>
            </a:r>
            <a:r>
              <a:rPr lang="en-US" sz="1000" i="1" dirty="0"/>
              <a:t>Clin J Sport Med</a:t>
            </a:r>
            <a:r>
              <a:rPr lang="en-US" sz="1000" dirty="0"/>
              <a:t>. 2016;26(5):347-61.</a:t>
            </a:r>
          </a:p>
          <a:p>
            <a:r>
              <a:rPr lang="en-US" sz="1000" dirty="0" err="1"/>
              <a:t>Drezner</a:t>
            </a:r>
            <a:r>
              <a:rPr lang="en-US" sz="1000" dirty="0"/>
              <a:t> JA, et al. International criteria for electrocardiographic interpretation in athletes: Consensus statement. </a:t>
            </a:r>
            <a:r>
              <a:rPr lang="en-US" sz="1000" i="1" dirty="0"/>
              <a:t>Br J Sports Med</a:t>
            </a:r>
            <a:r>
              <a:rPr lang="en-US" sz="1000" dirty="0"/>
              <a:t>. 2017;51(9):704-31.</a:t>
            </a:r>
          </a:p>
          <a:p>
            <a:r>
              <a:rPr lang="en-US" sz="1000" dirty="0" err="1"/>
              <a:t>Dubon</a:t>
            </a:r>
            <a:r>
              <a:rPr lang="en-US" sz="1000" dirty="0"/>
              <a:t> ME, et al. Care of the Transgender Athlete. </a:t>
            </a:r>
            <a:r>
              <a:rPr lang="en-US" sz="1000" i="1" dirty="0" err="1"/>
              <a:t>Curr</a:t>
            </a:r>
            <a:r>
              <a:rPr lang="en-US" sz="1000" i="1" dirty="0"/>
              <a:t> Sports Med Rep</a:t>
            </a:r>
            <a:r>
              <a:rPr lang="en-US" sz="1000" dirty="0"/>
              <a:t>. 2018;17(12):410-8.</a:t>
            </a:r>
          </a:p>
          <a:p>
            <a:r>
              <a:rPr lang="en-US" sz="1000" dirty="0"/>
              <a:t>Ellington MD, et al. Pediatric Elbow and Wrist Pathology Related to Sports Participation. </a:t>
            </a:r>
            <a:r>
              <a:rPr lang="en-US" sz="1000" i="1" dirty="0" err="1"/>
              <a:t>Orthop</a:t>
            </a:r>
            <a:r>
              <a:rPr lang="en-US" sz="1000" i="1" dirty="0"/>
              <a:t> Clin North Am</a:t>
            </a:r>
            <a:r>
              <a:rPr lang="en-US" sz="1000" dirty="0"/>
              <a:t>. 2016;47(4):743-8.</a:t>
            </a:r>
          </a:p>
          <a:p>
            <a:r>
              <a:rPr lang="en-US" sz="1000" dirty="0"/>
              <a:t>Emery CA, et al. Neuromuscular training injury prevention strategies in youth sport: a systematic review and meta-analysis. </a:t>
            </a:r>
            <a:r>
              <a:rPr lang="en-US" sz="1000" i="1" dirty="0"/>
              <a:t>Br J Sports Med. </a:t>
            </a:r>
            <a:r>
              <a:rPr lang="en-US" sz="1000" dirty="0"/>
              <a:t>2015;49:865-70. </a:t>
            </a:r>
          </a:p>
          <a:p>
            <a:r>
              <a:rPr lang="en-US" sz="1000" dirty="0"/>
              <a:t>Gomez JE, et al. Critical evaluation of the 2-minute orthopedic screening examination. </a:t>
            </a:r>
            <a:r>
              <a:rPr lang="en-US" sz="1000" i="1" dirty="0"/>
              <a:t>Am J Dis Child.</a:t>
            </a:r>
            <a:r>
              <a:rPr lang="en-US" sz="1000" dirty="0"/>
              <a:t> 1993;147(10):1109-13.</a:t>
            </a:r>
          </a:p>
          <a:p>
            <a:r>
              <a:rPr lang="en-US" sz="1000" dirty="0"/>
              <a:t>Haider, et al. Exercise for Sport-Related Concussion and Persistent </a:t>
            </a:r>
            <a:r>
              <a:rPr lang="en-US" sz="1000" dirty="0" err="1"/>
              <a:t>Postconcussive</a:t>
            </a:r>
            <a:r>
              <a:rPr lang="en-US" sz="1000" dirty="0"/>
              <a:t> Symptoms. </a:t>
            </a:r>
            <a:r>
              <a:rPr lang="en-US" sz="1000" i="1" dirty="0"/>
              <a:t>Sports Health. </a:t>
            </a:r>
            <a:r>
              <a:rPr lang="en-US" sz="1000" dirty="0"/>
              <a:t>2021;13(2):154-60.</a:t>
            </a:r>
            <a:r>
              <a:rPr lang="en-US" sz="1000" i="1" dirty="0"/>
              <a:t> </a:t>
            </a:r>
          </a:p>
          <a:p>
            <a:r>
              <a:rPr lang="en-US" sz="1000" dirty="0"/>
              <a:t>Halstead ME, et al. Sport-Related Concussion in Children and Adolescents. </a:t>
            </a:r>
            <a:r>
              <a:rPr lang="en-US" sz="1000" i="1" dirty="0"/>
              <a:t>Pediatrics</a:t>
            </a:r>
            <a:r>
              <a:rPr lang="en-US" sz="1000" dirty="0"/>
              <a:t>. 2018;142(6):e20183074.</a:t>
            </a:r>
          </a:p>
          <a:p>
            <a:r>
              <a:rPr lang="en-US" sz="1000" dirty="0"/>
              <a:t>Hewett TE, et al. Biomechanical measures of neuromuscular control and valgus loading of the knee predict anterior cruciate ligament injury risk in female athletes: a prospective study. </a:t>
            </a:r>
            <a:r>
              <a:rPr lang="en-US" sz="1000" i="1" dirty="0"/>
              <a:t>Am J Sports Med. </a:t>
            </a:r>
            <a:r>
              <a:rPr lang="en-US" sz="1000" dirty="0"/>
              <a:t>2005;33(4):492-501.</a:t>
            </a:r>
          </a:p>
          <a:p>
            <a:r>
              <a:rPr lang="en-US" sz="1000" dirty="0"/>
              <a:t>Hewett TE, et al. Preparticipation physical examination using a box drop vertical jump test in young athletes: the effects of puberty and sex. </a:t>
            </a:r>
            <a:r>
              <a:rPr lang="en-US" sz="1000" i="1" dirty="0"/>
              <a:t>Clin J Sport Med. </a:t>
            </a:r>
            <a:r>
              <a:rPr lang="en-US" sz="1000" dirty="0"/>
              <a:t>2006;16(4):298-304.</a:t>
            </a:r>
          </a:p>
          <a:p>
            <a:pPr marL="0" indent="0">
              <a:buNone/>
            </a:pPr>
            <a:endParaRPr lang="en-US" sz="1000" dirty="0"/>
          </a:p>
        </p:txBody>
      </p:sp>
    </p:spTree>
    <p:extLst>
      <p:ext uri="{BB962C8B-B14F-4D97-AF65-F5344CB8AC3E}">
        <p14:creationId xmlns:p14="http://schemas.microsoft.com/office/powerpoint/2010/main" val="389659222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F404D2-1489-E243-BF15-2B62AD0D359D}"/>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43</a:t>
            </a:fld>
            <a:endParaRPr lang="en-US" dirty="0"/>
          </a:p>
        </p:txBody>
      </p:sp>
      <p:sp>
        <p:nvSpPr>
          <p:cNvPr id="4" name="Title 3">
            <a:extLst>
              <a:ext uri="{FF2B5EF4-FFF2-40B4-BE49-F238E27FC236}">
                <a16:creationId xmlns:a16="http://schemas.microsoft.com/office/drawing/2014/main" id="{530A1902-794F-5942-835E-068F40E71F8D}"/>
              </a:ext>
            </a:extLst>
          </p:cNvPr>
          <p:cNvSpPr>
            <a:spLocks noGrp="1"/>
          </p:cNvSpPr>
          <p:nvPr>
            <p:ph type="title"/>
          </p:nvPr>
        </p:nvSpPr>
        <p:spPr>
          <a:xfrm>
            <a:off x="453585" y="425002"/>
            <a:ext cx="8173580" cy="611449"/>
          </a:xfrm>
        </p:spPr>
        <p:txBody>
          <a:bodyPr/>
          <a:lstStyle/>
          <a:p>
            <a:r>
              <a:rPr lang="en-US" dirty="0"/>
              <a:t>References</a:t>
            </a:r>
          </a:p>
        </p:txBody>
      </p:sp>
      <p:sp>
        <p:nvSpPr>
          <p:cNvPr id="6" name="Content Placeholder 5">
            <a:extLst>
              <a:ext uri="{FF2B5EF4-FFF2-40B4-BE49-F238E27FC236}">
                <a16:creationId xmlns:a16="http://schemas.microsoft.com/office/drawing/2014/main" id="{1029B3C4-8E09-8940-BF87-BC3E06031761}"/>
              </a:ext>
            </a:extLst>
          </p:cNvPr>
          <p:cNvSpPr>
            <a:spLocks noGrp="1"/>
          </p:cNvSpPr>
          <p:nvPr>
            <p:ph idx="1"/>
          </p:nvPr>
        </p:nvSpPr>
        <p:spPr>
          <a:xfrm>
            <a:off x="271464" y="1036638"/>
            <a:ext cx="8601074" cy="5821362"/>
          </a:xfrm>
          <a:solidFill>
            <a:schemeClr val="bg1"/>
          </a:solidFill>
        </p:spPr>
        <p:txBody>
          <a:bodyPr/>
          <a:lstStyle/>
          <a:p>
            <a:r>
              <a:rPr lang="en-US" sz="1000" dirty="0"/>
              <a:t>Koester MC, et al. Preparticipation screening of high school athletes: are recommendations enough? </a:t>
            </a:r>
            <a:r>
              <a:rPr lang="en-US" sz="1000" i="1" dirty="0"/>
              <a:t>Phys </a:t>
            </a:r>
            <a:r>
              <a:rPr lang="en-US" sz="1000" i="1" dirty="0" err="1"/>
              <a:t>Sportsmed</a:t>
            </a:r>
            <a:r>
              <a:rPr lang="en-US" sz="1000" dirty="0"/>
              <a:t>. 2003;31(8):35-8.</a:t>
            </a:r>
          </a:p>
          <a:p>
            <a:r>
              <a:rPr lang="en-US" sz="1000" dirty="0" err="1"/>
              <a:t>LaBella</a:t>
            </a:r>
            <a:r>
              <a:rPr lang="en-US" sz="1000" dirty="0"/>
              <a:t> et al, Anterior Cruciate Ligament Injuries: Diagnosis, Treatment, and Prevention. </a:t>
            </a:r>
            <a:r>
              <a:rPr lang="en-US" sz="1000" i="1" dirty="0"/>
              <a:t>Pediatrics.</a:t>
            </a:r>
            <a:r>
              <a:rPr lang="en-US" sz="1000" dirty="0"/>
              <a:t> 2014;133(5)e1437-50.</a:t>
            </a:r>
          </a:p>
          <a:p>
            <a:r>
              <a:rPr lang="en-US" sz="1000" dirty="0" err="1"/>
              <a:t>Lauersen</a:t>
            </a:r>
            <a:r>
              <a:rPr lang="en-US" sz="1000" dirty="0"/>
              <a:t> JB, et al. Strength training as superior, dose-dependent and safe prevention of acute and overuse sports injuries: a systematic review, qualitative analysis and meta-analysis. </a:t>
            </a:r>
            <a:r>
              <a:rPr lang="en-US" sz="1000" i="1" dirty="0"/>
              <a:t>Br J Sports Med. </a:t>
            </a:r>
            <a:r>
              <a:rPr lang="en-US" sz="1000" dirty="0"/>
              <a:t>2018;52:1557-63. </a:t>
            </a:r>
          </a:p>
          <a:p>
            <a:r>
              <a:rPr lang="en-US" sz="1000" dirty="0"/>
              <a:t>MacDonald J, et al. Musculoskeletal Low Back Pain in School-aged Children: A Review. </a:t>
            </a:r>
            <a:r>
              <a:rPr lang="en-US" sz="1000" i="1" dirty="0"/>
              <a:t>JAMA </a:t>
            </a:r>
            <a:r>
              <a:rPr lang="en-US" sz="1000" i="1" dirty="0" err="1"/>
              <a:t>Pediatr</a:t>
            </a:r>
            <a:r>
              <a:rPr lang="en-US" sz="1000" dirty="0"/>
              <a:t>. 2017;171(3):280-7. </a:t>
            </a:r>
          </a:p>
          <a:p>
            <a:r>
              <a:rPr lang="en-US" sz="1000" dirty="0"/>
              <a:t>Maron BJ, et al. Assessment of the 12-lead electrocardiogram as a screening test for detection of cardiovascular disease in healthy general populations of young people (12-25 years of age): a scientific statement from the American Heart Association and the American College of Cardiology. </a:t>
            </a:r>
            <a:r>
              <a:rPr lang="en-US" sz="1000" i="1" dirty="0"/>
              <a:t>J Am Coll </a:t>
            </a:r>
            <a:r>
              <a:rPr lang="en-US" sz="1000" i="1" dirty="0" err="1"/>
              <a:t>Cardiol</a:t>
            </a:r>
            <a:r>
              <a:rPr lang="en-US" sz="1000" dirty="0"/>
              <a:t>. 2014;64(14):1479-1514. </a:t>
            </a:r>
          </a:p>
          <a:p>
            <a:r>
              <a:rPr lang="en-US" sz="1000" dirty="0"/>
              <a:t>Maron BJ, et al. Eligibility and Disqualification Recommendations for Competitive Athletes With Cardiovascular Abnormalities: Preamble, Principles, and General Considerations: A Scientific Statement From the American Heart Association and American College of Cardiology. </a:t>
            </a:r>
            <a:r>
              <a:rPr lang="en-US" sz="1000" i="1" dirty="0"/>
              <a:t>Circulation</a:t>
            </a:r>
            <a:r>
              <a:rPr lang="en-US" sz="1000" dirty="0"/>
              <a:t>. 2015;132(22):e256-61.</a:t>
            </a:r>
          </a:p>
          <a:p>
            <a:r>
              <a:rPr lang="en-US" sz="1000" dirty="0" err="1"/>
              <a:t>Marra</a:t>
            </a:r>
            <a:r>
              <a:rPr lang="en-US" sz="1000" dirty="0"/>
              <a:t> J, et al. Clinical Considerations in Caring for Transgender Athletes. </a:t>
            </a:r>
            <a:r>
              <a:rPr lang="en-US" sz="1000" i="1" dirty="0"/>
              <a:t>Am Fam Physician</a:t>
            </a:r>
            <a:r>
              <a:rPr lang="en-US" sz="1000" dirty="0"/>
              <a:t>. 2021;103(9):518-20.</a:t>
            </a:r>
          </a:p>
          <a:p>
            <a:r>
              <a:rPr lang="en-US" sz="1000" dirty="0"/>
              <a:t>Miller SM, et al. The Sports Preparticipation Evaluation. </a:t>
            </a:r>
            <a:r>
              <a:rPr lang="en-US" sz="1000" i="1" dirty="0"/>
              <a:t>Pediatrics in Review</a:t>
            </a:r>
            <a:r>
              <a:rPr lang="en-US" sz="1000" dirty="0"/>
              <a:t>. 2019;40(3):108-28.</a:t>
            </a:r>
          </a:p>
          <a:p>
            <a:r>
              <a:rPr lang="en-US" sz="1000" dirty="0"/>
              <a:t>Mountjoy M, et al. The IOC consensus statement: beyond the Female Athlete Triad – relative energy deficiency in sport (RED-S). </a:t>
            </a:r>
            <a:r>
              <a:rPr lang="en-US" sz="1000" i="1" dirty="0"/>
              <a:t>Br J Sports Med. </a:t>
            </a:r>
            <a:r>
              <a:rPr lang="en-US" sz="1000" dirty="0"/>
              <a:t>2014;48:491-7. </a:t>
            </a:r>
          </a:p>
          <a:p>
            <a:r>
              <a:rPr lang="en-US" sz="1000" dirty="0"/>
              <a:t>Mountjoy M, et al. IOC consensus statement on relative energy deficiency in sport (RED-S): 2018 update. </a:t>
            </a:r>
            <a:r>
              <a:rPr lang="en-US" sz="1000" i="1" dirty="0"/>
              <a:t>Br J Sports Med</a:t>
            </a:r>
            <a:r>
              <a:rPr lang="en-US" sz="1000" dirty="0"/>
              <a:t>. 2018;52(11):687-97.</a:t>
            </a:r>
          </a:p>
          <a:p>
            <a:r>
              <a:rPr lang="en-US" sz="1000" dirty="0" err="1"/>
              <a:t>Nigrovic</a:t>
            </a:r>
            <a:r>
              <a:rPr lang="en-US" sz="1000" dirty="0"/>
              <a:t> LE, et al. Children With Minor Blunt Head Trauma Presenting to the Emergency Department. </a:t>
            </a:r>
            <a:r>
              <a:rPr lang="en-US" sz="1000" i="1" dirty="0"/>
              <a:t>Pediatrics</a:t>
            </a:r>
            <a:r>
              <a:rPr lang="en-US" sz="1000" dirty="0"/>
              <a:t>. 2019;144(6):e20191495.</a:t>
            </a:r>
          </a:p>
          <a:p>
            <a:r>
              <a:rPr lang="en-US" sz="1000" dirty="0" err="1"/>
              <a:t>Sarwark</a:t>
            </a:r>
            <a:r>
              <a:rPr lang="en-US" sz="1000" dirty="0"/>
              <a:t>, JS, &amp; </a:t>
            </a:r>
            <a:r>
              <a:rPr lang="en-US" sz="1000" dirty="0" err="1"/>
              <a:t>LaBella</a:t>
            </a:r>
            <a:r>
              <a:rPr lang="en-US" sz="1000" dirty="0"/>
              <a:t>, CR (2014). Pediatric Orthopaedics and Sports Injuries: A Quick Reference Guide, 2nd Edition. American Academy of Pediatrics.</a:t>
            </a:r>
          </a:p>
          <a:p>
            <a:r>
              <a:rPr lang="en-US" sz="1000" dirty="0"/>
              <a:t>Smith J, et al. The preparticipation physical examination: Mayo Clinic experience with 2,739 examinations. </a:t>
            </a:r>
            <a:r>
              <a:rPr lang="en-US" sz="1000" i="1" dirty="0"/>
              <a:t>Mayo Clin Proc</a:t>
            </a:r>
            <a:r>
              <a:rPr lang="en-US" sz="1000" dirty="0"/>
              <a:t>. 1998;73(5):419-29.</a:t>
            </a:r>
          </a:p>
          <a:p>
            <a:r>
              <a:rPr lang="en-US" sz="1000" dirty="0" err="1"/>
              <a:t>Thorborg</a:t>
            </a:r>
            <a:r>
              <a:rPr lang="en-US" sz="1000" dirty="0"/>
              <a:t> K, et al. Effect of specific exercise-based football injury prevention </a:t>
            </a:r>
            <a:r>
              <a:rPr lang="en-US" sz="1000" dirty="0" err="1"/>
              <a:t>programmes</a:t>
            </a:r>
            <a:r>
              <a:rPr lang="en-US" sz="1000" dirty="0"/>
              <a:t> on the overall injury rate in football: a systematic review and meta-analysis of the FIFA 11 and 11+ </a:t>
            </a:r>
            <a:r>
              <a:rPr lang="en-US" sz="1000" dirty="0" err="1"/>
              <a:t>programmes</a:t>
            </a:r>
            <a:r>
              <a:rPr lang="en-US" sz="1000" dirty="0"/>
              <a:t>. </a:t>
            </a:r>
            <a:r>
              <a:rPr lang="en-US" sz="1000" i="1" dirty="0"/>
              <a:t>Br J Sports Me</a:t>
            </a:r>
            <a:r>
              <a:rPr lang="en-US" sz="1000" dirty="0"/>
              <a:t>d. 2017;51:562-71.</a:t>
            </a:r>
          </a:p>
          <a:p>
            <a:r>
              <a:rPr lang="en-US" sz="1000" dirty="0"/>
              <a:t>Rice SG, AAP Council on Sports Medicine and Fitness. Medical conditions affecting sports participation. </a:t>
            </a:r>
            <a:r>
              <a:rPr lang="en-US" sz="1000" i="1" dirty="0"/>
              <a:t>Pediatrics</a:t>
            </a:r>
            <a:r>
              <a:rPr lang="en-US" sz="1000" dirty="0"/>
              <a:t>. 2008;121(4):841-8.</a:t>
            </a:r>
          </a:p>
        </p:txBody>
      </p:sp>
    </p:spTree>
    <p:extLst>
      <p:ext uri="{BB962C8B-B14F-4D97-AF65-F5344CB8AC3E}">
        <p14:creationId xmlns:p14="http://schemas.microsoft.com/office/powerpoint/2010/main" val="82546530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F404D2-1489-E243-BF15-2B62AD0D359D}"/>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44</a:t>
            </a:fld>
            <a:endParaRPr lang="en-US" dirty="0"/>
          </a:p>
        </p:txBody>
      </p:sp>
      <p:sp>
        <p:nvSpPr>
          <p:cNvPr id="4" name="Title 3">
            <a:extLst>
              <a:ext uri="{FF2B5EF4-FFF2-40B4-BE49-F238E27FC236}">
                <a16:creationId xmlns:a16="http://schemas.microsoft.com/office/drawing/2014/main" id="{530A1902-794F-5942-835E-068F40E71F8D}"/>
              </a:ext>
            </a:extLst>
          </p:cNvPr>
          <p:cNvSpPr>
            <a:spLocks noGrp="1"/>
          </p:cNvSpPr>
          <p:nvPr>
            <p:ph type="title"/>
          </p:nvPr>
        </p:nvSpPr>
        <p:spPr>
          <a:xfrm>
            <a:off x="453585" y="425002"/>
            <a:ext cx="8173580" cy="611449"/>
          </a:xfrm>
        </p:spPr>
        <p:txBody>
          <a:bodyPr/>
          <a:lstStyle/>
          <a:p>
            <a:r>
              <a:rPr lang="en-US" dirty="0"/>
              <a:t>Image Sources</a:t>
            </a:r>
          </a:p>
        </p:txBody>
      </p:sp>
      <p:sp>
        <p:nvSpPr>
          <p:cNvPr id="8" name="Text Placeholder 7">
            <a:extLst>
              <a:ext uri="{FF2B5EF4-FFF2-40B4-BE49-F238E27FC236}">
                <a16:creationId xmlns:a16="http://schemas.microsoft.com/office/drawing/2014/main" id="{C907A6CB-CD7F-7248-91F3-7FAEA7665C27}"/>
              </a:ext>
            </a:extLst>
          </p:cNvPr>
          <p:cNvSpPr>
            <a:spLocks noGrp="1"/>
          </p:cNvSpPr>
          <p:nvPr>
            <p:ph type="body" sz="quarter" idx="15"/>
          </p:nvPr>
        </p:nvSpPr>
        <p:spPr/>
        <p:txBody>
          <a:bodyPr/>
          <a:lstStyle/>
          <a:p>
            <a:r>
              <a:rPr lang="en-US" i="1" dirty="0"/>
              <a:t>In order of appearance</a:t>
            </a:r>
            <a:endParaRPr lang="en-US" dirty="0"/>
          </a:p>
        </p:txBody>
      </p:sp>
      <p:sp>
        <p:nvSpPr>
          <p:cNvPr id="6" name="Content Placeholder 5">
            <a:extLst>
              <a:ext uri="{FF2B5EF4-FFF2-40B4-BE49-F238E27FC236}">
                <a16:creationId xmlns:a16="http://schemas.microsoft.com/office/drawing/2014/main" id="{1029B3C4-8E09-8940-BF87-BC3E06031761}"/>
              </a:ext>
            </a:extLst>
          </p:cNvPr>
          <p:cNvSpPr>
            <a:spLocks noGrp="1"/>
          </p:cNvSpPr>
          <p:nvPr>
            <p:ph idx="1"/>
          </p:nvPr>
        </p:nvSpPr>
        <p:spPr>
          <a:xfrm>
            <a:off x="271463" y="1563655"/>
            <a:ext cx="8703725" cy="5294345"/>
          </a:xfrm>
          <a:solidFill>
            <a:schemeClr val="bg1"/>
          </a:solidFill>
        </p:spPr>
        <p:txBody>
          <a:bodyPr/>
          <a:lstStyle/>
          <a:p>
            <a:r>
              <a:rPr lang="en-US" sz="1000" dirty="0"/>
              <a:t>Knee anatomy diagram: American Academy of Orthopaedic Surgeons, </a:t>
            </a:r>
            <a:r>
              <a:rPr lang="en-US" sz="1000" dirty="0" err="1"/>
              <a:t>OrthoInfo</a:t>
            </a:r>
            <a:r>
              <a:rPr lang="en-US" sz="1000" dirty="0"/>
              <a:t>, Anterior Cruciate Ligament (ACL) Injuries: </a:t>
            </a:r>
            <a:r>
              <a:rPr lang="en-US" sz="1000" dirty="0">
                <a:hlinkClick r:id="rId3"/>
              </a:rPr>
              <a:t>https://orthoinfo.aaos.org/en/diseases--conditions/anterior-cruciate-ligament-acl-injuries/</a:t>
            </a:r>
            <a:endParaRPr lang="en-US" sz="1000" dirty="0"/>
          </a:p>
          <a:p>
            <a:r>
              <a:rPr lang="en-US" sz="1000" dirty="0"/>
              <a:t>Lachman test: </a:t>
            </a:r>
            <a:r>
              <a:rPr lang="en-US" sz="1000" dirty="0" err="1"/>
              <a:t>Sarwark</a:t>
            </a:r>
            <a:r>
              <a:rPr lang="en-US" sz="1000" dirty="0"/>
              <a:t>, JS, &amp; </a:t>
            </a:r>
            <a:r>
              <a:rPr lang="en-US" sz="1000" dirty="0" err="1"/>
              <a:t>LaBella</a:t>
            </a:r>
            <a:r>
              <a:rPr lang="en-US" sz="1000" dirty="0"/>
              <a:t>, CR (2014). Pediatric Orthopaedics and Sports Injuries: A Quick Reference Guide, 2nd Edition. American Academy of Pediatrics.</a:t>
            </a:r>
          </a:p>
          <a:p>
            <a:r>
              <a:rPr lang="en-US" sz="1000" dirty="0"/>
              <a:t>Torn ACL MRI: Hospital for Special Surgery, Torn ACL: </a:t>
            </a:r>
            <a:r>
              <a:rPr lang="en-US" sz="1000" dirty="0">
                <a:hlinkClick r:id="rId4"/>
              </a:rPr>
              <a:t>https://www.hss.edu/condition-list_torn-acl.asp</a:t>
            </a:r>
            <a:endParaRPr lang="en-US" sz="1000" dirty="0"/>
          </a:p>
          <a:p>
            <a:r>
              <a:rPr lang="en-US" sz="1000" dirty="0"/>
              <a:t>Thessaly test: Grover M. Evaluating acutely injured patients for internal derangement of the knee. </a:t>
            </a:r>
            <a:r>
              <a:rPr lang="en-US" sz="1000" i="1" dirty="0"/>
              <a:t>Am Fam Physician</a:t>
            </a:r>
            <a:r>
              <a:rPr lang="en-US" sz="1000" dirty="0"/>
              <a:t>. 2012;85(3):247-52.</a:t>
            </a:r>
          </a:p>
          <a:p>
            <a:r>
              <a:rPr lang="en-US" sz="1000" dirty="0"/>
              <a:t>McMurray test: </a:t>
            </a:r>
            <a:r>
              <a:rPr lang="en-US" sz="1000" dirty="0" err="1"/>
              <a:t>Calmbach</a:t>
            </a:r>
            <a:r>
              <a:rPr lang="en-US" sz="1000" dirty="0"/>
              <a:t> WL, et al. Evaluation of patients presenting with knee pain: Part I. History, physical examination, radiographs, and laboratory tests. </a:t>
            </a:r>
            <a:r>
              <a:rPr lang="en-US" sz="1000" i="1" dirty="0"/>
              <a:t>Am Fam Physician</a:t>
            </a:r>
            <a:r>
              <a:rPr lang="en-US" sz="1000" dirty="0"/>
              <a:t>. 2003;68(5):907-12.</a:t>
            </a:r>
          </a:p>
          <a:p>
            <a:r>
              <a:rPr lang="en-US" sz="1000" dirty="0"/>
              <a:t>Torn meniscus MRI: American Academy of Orthopaedic Surgeons, </a:t>
            </a:r>
            <a:r>
              <a:rPr lang="en-US" sz="1000" dirty="0" err="1"/>
              <a:t>OrthoInfo</a:t>
            </a:r>
            <a:r>
              <a:rPr lang="en-US" sz="1000" dirty="0"/>
              <a:t>, Meniscus Tears: </a:t>
            </a:r>
            <a:r>
              <a:rPr lang="en-US" sz="1000" dirty="0">
                <a:hlinkClick r:id="rId5"/>
              </a:rPr>
              <a:t>https://orthoinfo.aaos.org/en/diseases--conditions/meniscus-tears/</a:t>
            </a:r>
            <a:endParaRPr lang="en-US" sz="1000" dirty="0"/>
          </a:p>
          <a:p>
            <a:r>
              <a:rPr lang="en-US" sz="1000" dirty="0"/>
              <a:t>Knee anatomy diagram: American Academy of Orthopaedic Surgeons, </a:t>
            </a:r>
            <a:r>
              <a:rPr lang="en-US" sz="1000" dirty="0" err="1"/>
              <a:t>OrthoInfo</a:t>
            </a:r>
            <a:r>
              <a:rPr lang="en-US" sz="1000" dirty="0"/>
              <a:t>, Osgood-Schlatter Disease (Knee Pain): </a:t>
            </a:r>
            <a:r>
              <a:rPr lang="en-US" sz="1000" dirty="0">
                <a:hlinkClick r:id="rId6"/>
              </a:rPr>
              <a:t>https://orthoinfo.aaos.org/en/diseases--conditions/osgood-schlatter-disease-knee-pain/</a:t>
            </a:r>
            <a:endParaRPr lang="en-US" sz="1000" dirty="0"/>
          </a:p>
          <a:p>
            <a:r>
              <a:rPr lang="en-US" sz="1000" dirty="0"/>
              <a:t>Tibial avulsion fracture radiograph: </a:t>
            </a:r>
            <a:r>
              <a:rPr lang="en-US" sz="1000" dirty="0" err="1"/>
              <a:t>OrthoBullets</a:t>
            </a:r>
            <a:r>
              <a:rPr lang="en-US" sz="1000" dirty="0"/>
              <a:t>, Tibial Tubercle Fracture: </a:t>
            </a:r>
            <a:r>
              <a:rPr lang="en-US" sz="1000" dirty="0">
                <a:hlinkClick r:id="rId7"/>
              </a:rPr>
              <a:t>https://www.orthobullets.com/pediatrics/4023/tibial-tubercle-fracture</a:t>
            </a:r>
            <a:endParaRPr lang="en-US" sz="1000" dirty="0"/>
          </a:p>
          <a:p>
            <a:r>
              <a:rPr lang="en-US" sz="1000" dirty="0"/>
              <a:t>Tibial tuberosity fracture classification: </a:t>
            </a:r>
            <a:r>
              <a:rPr lang="en-US" sz="1000" dirty="0" err="1"/>
              <a:t>Mostofi</a:t>
            </a:r>
            <a:r>
              <a:rPr lang="en-US" sz="1000" dirty="0"/>
              <a:t> SB (2012) Fractures in Children. In: Fracture Classifications in Clinical Practice 2nd Edition. Springer, London.</a:t>
            </a:r>
          </a:p>
          <a:p>
            <a:r>
              <a:rPr lang="en-US" sz="1000" dirty="0"/>
              <a:t>Patellar dislocation diagram: </a:t>
            </a:r>
            <a:r>
              <a:rPr lang="en-US" sz="1000" dirty="0" err="1"/>
              <a:t>Coviello</a:t>
            </a:r>
            <a:r>
              <a:rPr lang="en-US" sz="1000" dirty="0"/>
              <a:t> M, Mazzola C (2016) Management of the First Patellar Dislocation. In: Volpi P. (eds) Arthroscopy and Sport Injuries. Springer, Cham.</a:t>
            </a:r>
          </a:p>
          <a:p>
            <a:r>
              <a:rPr lang="en-US" sz="1000" dirty="0"/>
              <a:t>Patellar dislocation image: </a:t>
            </a:r>
            <a:r>
              <a:rPr lang="en-US" sz="1000" dirty="0" err="1"/>
              <a:t>OrthoBullets</a:t>
            </a:r>
            <a:r>
              <a:rPr lang="en-US" sz="1000" dirty="0"/>
              <a:t>, Patellar Instability: </a:t>
            </a:r>
            <a:r>
              <a:rPr lang="en-US" sz="1000" dirty="0">
                <a:hlinkClick r:id="rId8"/>
              </a:rPr>
              <a:t>https://www.orthobullets.com/knee-and-sports/3020/patellar-instability</a:t>
            </a:r>
            <a:endParaRPr lang="en-US" sz="1000" dirty="0"/>
          </a:p>
          <a:p>
            <a:r>
              <a:rPr lang="en-US" sz="1000" dirty="0"/>
              <a:t>Patellar apprehension test: </a:t>
            </a:r>
            <a:r>
              <a:rPr lang="en-US" sz="1000" dirty="0" err="1"/>
              <a:t>Sarwark</a:t>
            </a:r>
            <a:r>
              <a:rPr lang="en-US" sz="1000" dirty="0"/>
              <a:t>, JS, &amp; </a:t>
            </a:r>
            <a:r>
              <a:rPr lang="en-US" sz="1000" dirty="0" err="1"/>
              <a:t>LaBella</a:t>
            </a:r>
            <a:r>
              <a:rPr lang="en-US" sz="1000" dirty="0"/>
              <a:t>, CR (2014). Pediatric Orthopaedics and Sports Injuries: A Quick Reference Guide, 2nd Edition. American Academy of Pediatrics.</a:t>
            </a:r>
          </a:p>
          <a:p>
            <a:endParaRPr lang="en-US" sz="1000" dirty="0"/>
          </a:p>
          <a:p>
            <a:endParaRPr lang="en-US" sz="1000" dirty="0"/>
          </a:p>
        </p:txBody>
      </p:sp>
    </p:spTree>
    <p:extLst>
      <p:ext uri="{BB962C8B-B14F-4D97-AF65-F5344CB8AC3E}">
        <p14:creationId xmlns:p14="http://schemas.microsoft.com/office/powerpoint/2010/main" val="40414660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F404D2-1489-E243-BF15-2B62AD0D359D}"/>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45</a:t>
            </a:fld>
            <a:endParaRPr lang="en-US" dirty="0"/>
          </a:p>
        </p:txBody>
      </p:sp>
      <p:sp>
        <p:nvSpPr>
          <p:cNvPr id="6" name="Content Placeholder 5">
            <a:extLst>
              <a:ext uri="{FF2B5EF4-FFF2-40B4-BE49-F238E27FC236}">
                <a16:creationId xmlns:a16="http://schemas.microsoft.com/office/drawing/2014/main" id="{1029B3C4-8E09-8940-BF87-BC3E06031761}"/>
              </a:ext>
            </a:extLst>
          </p:cNvPr>
          <p:cNvSpPr>
            <a:spLocks noGrp="1"/>
          </p:cNvSpPr>
          <p:nvPr>
            <p:ph idx="1"/>
          </p:nvPr>
        </p:nvSpPr>
        <p:spPr>
          <a:xfrm>
            <a:off x="272109" y="1577626"/>
            <a:ext cx="8773417" cy="5280374"/>
          </a:xfrm>
          <a:solidFill>
            <a:schemeClr val="bg1"/>
          </a:solidFill>
        </p:spPr>
        <p:txBody>
          <a:bodyPr/>
          <a:lstStyle/>
          <a:p>
            <a:r>
              <a:rPr lang="en-US" sz="1000" dirty="0"/>
              <a:t>Patella sunrise view radiograph: Clinical Pain Advisor, Knee Pain Over the Lateral Patellofemoral Facet Joint: </a:t>
            </a:r>
            <a:r>
              <a:rPr lang="en-US" sz="1000" dirty="0">
                <a:hlinkClick r:id="rId3"/>
              </a:rPr>
              <a:t>https://www.clinicalpainadvisor.com/slideshow/case-studies/knee-pain-over-the-lateral-patellofemoral-facet-joint/</a:t>
            </a:r>
            <a:endParaRPr lang="en-US" sz="1000" dirty="0"/>
          </a:p>
          <a:p>
            <a:r>
              <a:rPr lang="en-US" sz="1000" dirty="0"/>
              <a:t>Knee effusion image: GP Online, Management of ACL rupture: </a:t>
            </a:r>
            <a:r>
              <a:rPr lang="en-US" sz="1000" dirty="0">
                <a:hlinkClick r:id="rId4"/>
              </a:rPr>
              <a:t>https://www.gponline.com/management-acl-rupture/musculoskeletal-disorders/musculoskeletal-disorders/article/1287144</a:t>
            </a:r>
            <a:endParaRPr lang="en-US" sz="1000" dirty="0"/>
          </a:p>
          <a:p>
            <a:r>
              <a:rPr lang="en-US" sz="1000" dirty="0"/>
              <a:t>Lateral ankle anatomy diagram and landmarks: </a:t>
            </a:r>
            <a:r>
              <a:rPr lang="en-US" sz="1000" dirty="0" err="1"/>
              <a:t>Sarwark</a:t>
            </a:r>
            <a:r>
              <a:rPr lang="en-US" sz="1000" dirty="0"/>
              <a:t>, JS, &amp; </a:t>
            </a:r>
            <a:r>
              <a:rPr lang="en-US" sz="1000" dirty="0" err="1"/>
              <a:t>LaBella</a:t>
            </a:r>
            <a:r>
              <a:rPr lang="en-US" sz="1000" dirty="0"/>
              <a:t>, CR (2014). Pediatric Orthopaedics and Sports Injuries: A Quick Reference Guide, 2nd Edition. American Academy of Pediatrics.</a:t>
            </a:r>
          </a:p>
          <a:p>
            <a:r>
              <a:rPr lang="en-US" sz="1000" dirty="0"/>
              <a:t>Ankle sprain testing (squeeze test, external rotation stress test, talar tilt, anterior drawer tests): 2021 UpToDate, Maughan KL. Ankle sprain.</a:t>
            </a:r>
          </a:p>
          <a:p>
            <a:r>
              <a:rPr lang="en-US" sz="1000" dirty="0"/>
              <a:t>Salter-Harris fracture classification: Merck Manual, Professional Version, </a:t>
            </a:r>
            <a:r>
              <a:rPr lang="en-US" sz="1000" dirty="0" err="1"/>
              <a:t>Campagne</a:t>
            </a:r>
            <a:r>
              <a:rPr lang="en-US" sz="1000" dirty="0"/>
              <a:t> D, Pediatric Physeal (Growth Plate) Fractures: </a:t>
            </a:r>
            <a:r>
              <a:rPr lang="en-US" sz="1000" dirty="0">
                <a:hlinkClick r:id="rId5"/>
              </a:rPr>
              <a:t>https://www.merckmanuals.com/en-pr/professional/injuries-poisoning/fractures/pediatric-physeal-growth-plate-fractures</a:t>
            </a:r>
            <a:endParaRPr lang="en-US" sz="1000" dirty="0"/>
          </a:p>
          <a:p>
            <a:r>
              <a:rPr lang="en-US" sz="1000" dirty="0"/>
              <a:t>Distal fibular fracture radiograph: </a:t>
            </a:r>
            <a:r>
              <a:rPr lang="en-US" sz="1000" dirty="0" err="1"/>
              <a:t>CanadiEM</a:t>
            </a:r>
            <a:r>
              <a:rPr lang="en-US" sz="1000" dirty="0"/>
              <a:t>, Choosing Wisely: Low Risk Pediatric Ankle Fractures: </a:t>
            </a:r>
            <a:r>
              <a:rPr lang="en-US" sz="1000" dirty="0">
                <a:hlinkClick r:id="rId6"/>
              </a:rPr>
              <a:t>https://canadiem.org/choosing-wisely-low-risk-pediatric-ankle-fractures/</a:t>
            </a:r>
            <a:endParaRPr lang="en-US" sz="1000" dirty="0"/>
          </a:p>
          <a:p>
            <a:r>
              <a:rPr lang="en-US" sz="1000" dirty="0"/>
              <a:t>5th metatarsal avulsion fracture radiograph: 2021 UpToDate, </a:t>
            </a:r>
            <a:r>
              <a:rPr lang="en-US" sz="1000" dirty="0" err="1"/>
              <a:t>Alsobrook</a:t>
            </a:r>
            <a:r>
              <a:rPr lang="en-US" sz="1000" dirty="0"/>
              <a:t> J &amp; Hatch RL. Proximal fifth metatarsal fractures.</a:t>
            </a:r>
          </a:p>
          <a:p>
            <a:r>
              <a:rPr lang="en-US" sz="1000" dirty="0"/>
              <a:t>5th metatarsal fracture zones diagram: Hatch RL, et al. Diagnosis and management of metatarsal fractures. </a:t>
            </a:r>
            <a:r>
              <a:rPr lang="en-US" sz="1000" i="1" dirty="0"/>
              <a:t>Am Fam Physician</a:t>
            </a:r>
            <a:r>
              <a:rPr lang="en-US" sz="1000" dirty="0"/>
              <a:t>. 2007;76(6):817-26.</a:t>
            </a:r>
          </a:p>
          <a:p>
            <a:r>
              <a:rPr lang="en-US" sz="1000" dirty="0"/>
              <a:t>5th metatarsal avulsion fracture radiograph: Hatch RL, et al. Diagnosis and management of metatarsal fractures. </a:t>
            </a:r>
            <a:r>
              <a:rPr lang="en-US" sz="1000" i="1" dirty="0"/>
              <a:t>Am Fam Physician</a:t>
            </a:r>
            <a:r>
              <a:rPr lang="en-US" sz="1000" dirty="0"/>
              <a:t>. 2007;76(6):817-26.</a:t>
            </a:r>
          </a:p>
          <a:p>
            <a:r>
              <a:rPr lang="en-US" sz="1000" dirty="0"/>
              <a:t>Iselin and 5</a:t>
            </a:r>
            <a:r>
              <a:rPr lang="en-US" sz="1000" baseline="30000" dirty="0"/>
              <a:t>th</a:t>
            </a:r>
            <a:r>
              <a:rPr lang="en-US" sz="1000" dirty="0"/>
              <a:t> metatarsal fracture types diagram: </a:t>
            </a:r>
            <a:r>
              <a:rPr lang="en-US" sz="1000" dirty="0" err="1"/>
              <a:t>Kishan</a:t>
            </a:r>
            <a:r>
              <a:rPr lang="en-US" sz="1000" dirty="0"/>
              <a:t> TV, et al. Iselin's disease: Traction apophysitis of the fifth metatarsal base, a rare cause of lateral foot pain. </a:t>
            </a:r>
            <a:r>
              <a:rPr lang="en-US" sz="1000" i="1" dirty="0"/>
              <a:t>Medical Journal, Armed Forces India</a:t>
            </a:r>
            <a:r>
              <a:rPr lang="en-US" sz="1000" dirty="0"/>
              <a:t>. 2016;72(3):299-301.</a:t>
            </a:r>
          </a:p>
          <a:p>
            <a:r>
              <a:rPr lang="en-US" sz="1000" dirty="0"/>
              <a:t>Ottawa ankle rules figure: Bachmann L M, et al. Accuracy of Ottawa ankle rules to exclude fractures of the ankle and mid-foot: systematic review. </a:t>
            </a:r>
            <a:r>
              <a:rPr lang="en-US" sz="1000" i="1" dirty="0"/>
              <a:t>BMJ.</a:t>
            </a:r>
            <a:r>
              <a:rPr lang="en-US" sz="1000" dirty="0"/>
              <a:t> 2003;326:417.</a:t>
            </a:r>
          </a:p>
          <a:p>
            <a:pPr lvl="1"/>
            <a:endParaRPr lang="en-US" sz="1000" dirty="0"/>
          </a:p>
        </p:txBody>
      </p:sp>
      <p:sp>
        <p:nvSpPr>
          <p:cNvPr id="17" name="Title 3">
            <a:extLst>
              <a:ext uri="{FF2B5EF4-FFF2-40B4-BE49-F238E27FC236}">
                <a16:creationId xmlns:a16="http://schemas.microsoft.com/office/drawing/2014/main" id="{81A7CDAE-48E8-AB48-BBF3-7E5EDF334B71}"/>
              </a:ext>
            </a:extLst>
          </p:cNvPr>
          <p:cNvSpPr>
            <a:spLocks noGrp="1"/>
          </p:cNvSpPr>
          <p:nvPr>
            <p:ph type="title"/>
          </p:nvPr>
        </p:nvSpPr>
        <p:spPr>
          <a:xfrm>
            <a:off x="454025" y="425450"/>
            <a:ext cx="8172450" cy="611188"/>
          </a:xfrm>
        </p:spPr>
        <p:txBody>
          <a:bodyPr/>
          <a:lstStyle/>
          <a:p>
            <a:r>
              <a:rPr lang="en-US" dirty="0"/>
              <a:t>Image Sources</a:t>
            </a:r>
          </a:p>
        </p:txBody>
      </p:sp>
      <p:sp>
        <p:nvSpPr>
          <p:cNvPr id="18" name="Text Placeholder 7">
            <a:extLst>
              <a:ext uri="{FF2B5EF4-FFF2-40B4-BE49-F238E27FC236}">
                <a16:creationId xmlns:a16="http://schemas.microsoft.com/office/drawing/2014/main" id="{F0ACC5DD-4B1B-754E-B803-2CF2808F0B29}"/>
              </a:ext>
            </a:extLst>
          </p:cNvPr>
          <p:cNvSpPr>
            <a:spLocks noGrp="1"/>
          </p:cNvSpPr>
          <p:nvPr>
            <p:ph type="body" sz="quarter" idx="15"/>
          </p:nvPr>
        </p:nvSpPr>
        <p:spPr>
          <a:xfrm>
            <a:off x="457202" y="927655"/>
            <a:ext cx="8169964" cy="477079"/>
          </a:xfrm>
        </p:spPr>
        <p:txBody>
          <a:bodyPr/>
          <a:lstStyle/>
          <a:p>
            <a:r>
              <a:rPr lang="en-US" i="1" dirty="0"/>
              <a:t>In order of appearance</a:t>
            </a:r>
            <a:endParaRPr lang="en-US" dirty="0"/>
          </a:p>
        </p:txBody>
      </p:sp>
    </p:spTree>
    <p:extLst>
      <p:ext uri="{BB962C8B-B14F-4D97-AF65-F5344CB8AC3E}">
        <p14:creationId xmlns:p14="http://schemas.microsoft.com/office/powerpoint/2010/main" val="31272796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5</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Meniscus tear</a:t>
            </a:r>
          </a:p>
          <a:p>
            <a:pPr marL="457200" indent="-457200">
              <a:buFont typeface="+mj-lt"/>
              <a:buAutoNum type="alphaUcPeriod"/>
            </a:pPr>
            <a:r>
              <a:rPr lang="en-US" dirty="0"/>
              <a:t>Osteochondritis dissecans</a:t>
            </a:r>
          </a:p>
          <a:p>
            <a:pPr marL="457200" indent="-457200">
              <a:buFont typeface="+mj-lt"/>
              <a:buAutoNum type="alphaUcPeriod"/>
            </a:pPr>
            <a:r>
              <a:rPr lang="en-US" b="1" dirty="0"/>
              <a:t>ACL tear</a:t>
            </a:r>
          </a:p>
          <a:p>
            <a:pPr marL="457200" indent="-457200">
              <a:buFont typeface="+mj-lt"/>
              <a:buAutoNum type="alphaUcPeriod"/>
            </a:pPr>
            <a:r>
              <a:rPr lang="en-US" dirty="0"/>
              <a:t>Tibial eminence fracture</a:t>
            </a:r>
          </a:p>
          <a:p>
            <a:pPr marL="457200" indent="-457200">
              <a:buFont typeface="+mj-lt"/>
              <a:buAutoNum type="alphaUcPeriod"/>
            </a:pPr>
            <a:r>
              <a:rPr lang="en-US" dirty="0"/>
              <a:t>Patellar dislocation</a:t>
            </a:r>
          </a:p>
        </p:txBody>
      </p:sp>
    </p:spTree>
    <p:extLst>
      <p:ext uri="{BB962C8B-B14F-4D97-AF65-F5344CB8AC3E}">
        <p14:creationId xmlns:p14="http://schemas.microsoft.com/office/powerpoint/2010/main" val="32380975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6</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ACL Tear</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453585" y="1216331"/>
            <a:ext cx="5800117" cy="4453708"/>
          </a:xfrm>
        </p:spPr>
        <p:txBody>
          <a:bodyPr/>
          <a:lstStyle/>
          <a:p>
            <a:r>
              <a:rPr lang="en-US" b="1" dirty="0"/>
              <a:t>Sports</a:t>
            </a:r>
            <a:r>
              <a:rPr lang="en-US" dirty="0"/>
              <a:t>: soccer, basketball, football, skiing</a:t>
            </a:r>
          </a:p>
          <a:p>
            <a:r>
              <a:rPr lang="en-US" b="1" dirty="0"/>
              <a:t>Mechanism</a:t>
            </a:r>
            <a:r>
              <a:rPr lang="en-US" dirty="0"/>
              <a:t>: hyperextension or valgus / rotational force to the knee with the foot planted, contact or non-contact (landing, rapid deceleration, sudden change of direction)</a:t>
            </a:r>
          </a:p>
          <a:p>
            <a:r>
              <a:rPr lang="en-US" b="1" dirty="0"/>
              <a:t>Presentation</a:t>
            </a:r>
            <a:r>
              <a:rPr lang="en-US" dirty="0"/>
              <a:t>: ≥ 11 years old, painful “pop” felt or heard, followed by immediate swelling, feeling of instability, difficulty bearing weight</a:t>
            </a:r>
          </a:p>
          <a:p>
            <a:r>
              <a:rPr lang="en-US" b="1" dirty="0"/>
              <a:t>Exam</a:t>
            </a:r>
            <a:r>
              <a:rPr lang="en-US" dirty="0"/>
              <a:t>: large effusion, limited ROM, exam may be limited by effusion, positive Lachman and/or anterior drawer test</a:t>
            </a:r>
          </a:p>
          <a:p>
            <a:pPr marL="0" indent="0">
              <a:buNone/>
            </a:pPr>
            <a:endParaRPr lang="en-US" dirty="0"/>
          </a:p>
        </p:txBody>
      </p:sp>
      <p:pic>
        <p:nvPicPr>
          <p:cNvPr id="1026" name="Picture 2" descr="normal knee anatomy">
            <a:extLst>
              <a:ext uri="{FF2B5EF4-FFF2-40B4-BE49-F238E27FC236}">
                <a16:creationId xmlns:a16="http://schemas.microsoft.com/office/drawing/2014/main" id="{7A979429-A763-7241-AD8F-84E6BBBEB1F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23720" y="245122"/>
            <a:ext cx="272176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person, indoor&#10;&#10;Description automatically generated">
            <a:extLst>
              <a:ext uri="{FF2B5EF4-FFF2-40B4-BE49-F238E27FC236}">
                <a16:creationId xmlns:a16="http://schemas.microsoft.com/office/drawing/2014/main" id="{EADBCA13-88BB-CA4E-98D6-3D55800755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53701" y="3674122"/>
            <a:ext cx="2721770" cy="2253889"/>
          </a:xfrm>
          <a:prstGeom prst="rect">
            <a:avLst/>
          </a:prstGeom>
        </p:spPr>
      </p:pic>
    </p:spTree>
    <p:extLst>
      <p:ext uri="{BB962C8B-B14F-4D97-AF65-F5344CB8AC3E}">
        <p14:creationId xmlns:p14="http://schemas.microsoft.com/office/powerpoint/2010/main" val="400558881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7</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ACL Tear</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453585" y="2140113"/>
            <a:ext cx="8167478" cy="4322381"/>
          </a:xfrm>
        </p:spPr>
        <p:txBody>
          <a:bodyPr/>
          <a:lstStyle/>
          <a:p>
            <a:r>
              <a:rPr lang="en-US" sz="2000" b="1" dirty="0"/>
              <a:t>Diagnosis</a:t>
            </a:r>
            <a:r>
              <a:rPr lang="en-US" sz="2000" dirty="0"/>
              <a:t>: clinical, rule out other ligament/meniscus injuries with exam and XR, MRI to confirm (see above)</a:t>
            </a:r>
          </a:p>
          <a:p>
            <a:r>
              <a:rPr lang="en-US" sz="2000" b="1" dirty="0"/>
              <a:t>Plan</a:t>
            </a:r>
            <a:r>
              <a:rPr lang="en-US" sz="2000" dirty="0"/>
              <a:t>: immediate immobilization and RICE, early PT (within 5-7 days), referral to ortho for operative treatment, transition to hinged knee brace and weight bearing as tolerated, PT for rehabilitation</a:t>
            </a:r>
          </a:p>
          <a:p>
            <a:pPr lvl="1"/>
            <a:r>
              <a:rPr lang="en-US" i="1" dirty="0"/>
              <a:t>When to refer</a:t>
            </a:r>
            <a:r>
              <a:rPr lang="en-US" dirty="0"/>
              <a:t>: immediately after acute injury</a:t>
            </a:r>
          </a:p>
          <a:p>
            <a:r>
              <a:rPr lang="en-US" sz="2000" b="1" dirty="0"/>
              <a:t>Prognosis</a:t>
            </a:r>
            <a:r>
              <a:rPr lang="en-US" sz="2000" dirty="0"/>
              <a:t>: many return to previous level of competition, usually 9+ months after operative treatment, ~10% risk of graft rupture</a:t>
            </a:r>
          </a:p>
          <a:p>
            <a:r>
              <a:rPr lang="en-US" sz="2000" b="1" dirty="0"/>
              <a:t>Prevention</a:t>
            </a:r>
            <a:r>
              <a:rPr lang="en-US" sz="2000" dirty="0"/>
              <a:t>: neuromuscular training programs (strengthening, balance, agility, safe landing mechanics), cross-training</a:t>
            </a:r>
          </a:p>
          <a:p>
            <a:pPr marL="0" indent="0">
              <a:buNone/>
            </a:pPr>
            <a:endParaRPr lang="en-US" sz="2000" dirty="0"/>
          </a:p>
        </p:txBody>
      </p:sp>
      <p:pic>
        <p:nvPicPr>
          <p:cNvPr id="2052" name="Picture 4" descr="MRI of Complete ACL Tear">
            <a:extLst>
              <a:ext uri="{FF2B5EF4-FFF2-40B4-BE49-F238E27FC236}">
                <a16:creationId xmlns:a16="http://schemas.microsoft.com/office/drawing/2014/main" id="{1DB82C3F-4C64-7E4A-8604-DE8A81FD481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197600" y="187642"/>
            <a:ext cx="2773595" cy="187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4072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8</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2</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a:xfrm>
            <a:off x="453585" y="1922418"/>
            <a:ext cx="8137665" cy="3755712"/>
          </a:xfrm>
        </p:spPr>
        <p:txBody>
          <a:bodyPr/>
          <a:lstStyle/>
          <a:p>
            <a:r>
              <a:rPr lang="en-US" dirty="0"/>
              <a:t>15 year-old male presents one week after a left knee injury that occurred while skiing.</a:t>
            </a:r>
          </a:p>
          <a:p>
            <a:r>
              <a:rPr lang="en-US" dirty="0"/>
              <a:t>He fell while skiing on an icy slope downhill and felt a painful “pop” as his left leg twisted under him. He had a little swelling the first few days which has improved with rest and ice. He intermittently feels a catching sensation when he flexes and extends his knee. His pain is located on the lateral aspect of the knee.</a:t>
            </a:r>
          </a:p>
          <a:p>
            <a:r>
              <a:rPr lang="en-US" dirty="0"/>
              <a:t>On exam, he has a trace knee effusion and lateral joint line tenderness. His pain is reproduced with a deep squat.</a:t>
            </a:r>
          </a:p>
        </p:txBody>
      </p:sp>
    </p:spTree>
    <p:extLst>
      <p:ext uri="{BB962C8B-B14F-4D97-AF65-F5344CB8AC3E}">
        <p14:creationId xmlns:p14="http://schemas.microsoft.com/office/powerpoint/2010/main" val="376853887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9</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2</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Meniscus tear</a:t>
            </a:r>
          </a:p>
          <a:p>
            <a:pPr marL="457200" indent="-457200">
              <a:buFont typeface="+mj-lt"/>
              <a:buAutoNum type="alphaUcPeriod"/>
            </a:pPr>
            <a:r>
              <a:rPr lang="en-US" dirty="0"/>
              <a:t>Osteochondritis dissecans</a:t>
            </a:r>
          </a:p>
          <a:p>
            <a:pPr marL="457200" indent="-457200">
              <a:buFont typeface="+mj-lt"/>
              <a:buAutoNum type="alphaUcPeriod"/>
            </a:pPr>
            <a:r>
              <a:rPr lang="en-US" dirty="0"/>
              <a:t>ACL tear</a:t>
            </a:r>
          </a:p>
          <a:p>
            <a:pPr marL="457200" indent="-457200">
              <a:buFont typeface="+mj-lt"/>
              <a:buAutoNum type="alphaUcPeriod"/>
            </a:pPr>
            <a:r>
              <a:rPr lang="en-US" dirty="0"/>
              <a:t>Tibial eminence fracture</a:t>
            </a:r>
          </a:p>
          <a:p>
            <a:pPr marL="457200" indent="-457200">
              <a:buFont typeface="+mj-lt"/>
              <a:buAutoNum type="alphaUcPeriod"/>
            </a:pPr>
            <a:r>
              <a:rPr lang="en-US" dirty="0"/>
              <a:t>Patellar dislocation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21484336"/>
      </p:ext>
    </p:extLst>
  </p:cSld>
  <p:clrMapOvr>
    <a:masterClrMapping/>
  </p:clrMapOvr>
  <p:transition>
    <p:fade/>
  </p:transition>
</p:sld>
</file>

<file path=ppt/theme/theme1.xml><?xml version="1.0" encoding="utf-8"?>
<a:theme xmlns:a="http://schemas.openxmlformats.org/drawingml/2006/main" name="UCSF Classic">
  <a:themeElements>
    <a:clrScheme name="Custom 30">
      <a:dk1>
        <a:srgbClr val="052049"/>
      </a:dk1>
      <a:lt1>
        <a:srgbClr val="FFFFFF"/>
      </a:lt1>
      <a:dk2>
        <a:srgbClr val="052049"/>
      </a:dk2>
      <a:lt2>
        <a:srgbClr val="FFFFFF"/>
      </a:lt2>
      <a:accent1>
        <a:srgbClr val="178CCB"/>
      </a:accent1>
      <a:accent2>
        <a:srgbClr val="18A3AC"/>
      </a:accent2>
      <a:accent3>
        <a:srgbClr val="90BD31"/>
      </a:accent3>
      <a:accent4>
        <a:srgbClr val="F48024"/>
      </a:accent4>
      <a:accent5>
        <a:srgbClr val="CBCED2"/>
      </a:accent5>
      <a:accent6>
        <a:srgbClr val="716FB2"/>
      </a:accent6>
      <a:hlink>
        <a:srgbClr val="178CCB"/>
      </a:hlink>
      <a:folHlink>
        <a:srgbClr val="787878"/>
      </a:folHlink>
    </a:clrScheme>
    <a:fontScheme name="UCSF">
      <a:majorFont>
        <a:latin typeface="Garam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D9C2AF2E-EB53-994D-B007-E3AEEE4B0E8B}"/>
    </a:ext>
  </a:extLst>
</a:theme>
</file>

<file path=ppt/theme/theme2.xml><?xml version="1.0" encoding="utf-8"?>
<a:theme xmlns:a="http://schemas.openxmlformats.org/drawingml/2006/main" name="UCSF Contemporary">
  <a:themeElements>
    <a:clrScheme name="Custom 2">
      <a:dk1>
        <a:srgbClr val="052049"/>
      </a:dk1>
      <a:lt1>
        <a:srgbClr val="FFFFFF"/>
      </a:lt1>
      <a:dk2>
        <a:srgbClr val="052049"/>
      </a:dk2>
      <a:lt2>
        <a:srgbClr val="FFFFFF"/>
      </a:lt2>
      <a:accent1>
        <a:srgbClr val="178CCB"/>
      </a:accent1>
      <a:accent2>
        <a:srgbClr val="18A3AC"/>
      </a:accent2>
      <a:accent3>
        <a:srgbClr val="90BD31"/>
      </a:accent3>
      <a:accent4>
        <a:srgbClr val="F48024"/>
      </a:accent4>
      <a:accent5>
        <a:srgbClr val="C7CED1"/>
      </a:accent5>
      <a:accent6>
        <a:srgbClr val="716FB2"/>
      </a:accent6>
      <a:hlink>
        <a:srgbClr val="178CCB"/>
      </a:hlink>
      <a:folHlink>
        <a:srgbClr val="5C6A70"/>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e3_UCSF-16x9-FontA_Draft4 (1)</Template>
  <TotalTime>25160</TotalTime>
  <Words>4367</Words>
  <Application>Microsoft Macintosh PowerPoint</Application>
  <PresentationFormat>On-screen Show (4:3)</PresentationFormat>
  <Paragraphs>399</Paragraphs>
  <Slides>45</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.AppleSystemUIFont</vt:lpstr>
      <vt:lpstr>Arial</vt:lpstr>
      <vt:lpstr>Garamond</vt:lpstr>
      <vt:lpstr>Wingdings</vt:lpstr>
      <vt:lpstr>UCSF Classic</vt:lpstr>
      <vt:lpstr>UCSF Contemporary</vt:lpstr>
      <vt:lpstr>Pediatric Primary Care  Sports Medicine Handbook Acute Knee and Ankle Injuries  A Case-Based Approach</vt:lpstr>
      <vt:lpstr>Acute Knee Injuries</vt:lpstr>
      <vt:lpstr>Case 1</vt:lpstr>
      <vt:lpstr>Case 1</vt:lpstr>
      <vt:lpstr>Case 1</vt:lpstr>
      <vt:lpstr>ACL Tear</vt:lpstr>
      <vt:lpstr>ACL Tear</vt:lpstr>
      <vt:lpstr>Case 2</vt:lpstr>
      <vt:lpstr>Case 2</vt:lpstr>
      <vt:lpstr>Case 2</vt:lpstr>
      <vt:lpstr>Meniscus Injury</vt:lpstr>
      <vt:lpstr>Meniscus Injury</vt:lpstr>
      <vt:lpstr>Case 3</vt:lpstr>
      <vt:lpstr>Case 3</vt:lpstr>
      <vt:lpstr>Case 3</vt:lpstr>
      <vt:lpstr>Tibial Avulsion Fracture</vt:lpstr>
      <vt:lpstr>Tibial Avulsion Fracture</vt:lpstr>
      <vt:lpstr>Case 4</vt:lpstr>
      <vt:lpstr>Case 4</vt:lpstr>
      <vt:lpstr>Case 4</vt:lpstr>
      <vt:lpstr>Patellar Dislocation</vt:lpstr>
      <vt:lpstr>Patellar Dislocation</vt:lpstr>
      <vt:lpstr>Knee Red Flag Symptoms</vt:lpstr>
      <vt:lpstr>Inversion Ankle Injuries</vt:lpstr>
      <vt:lpstr>Case 5</vt:lpstr>
      <vt:lpstr>Case 5</vt:lpstr>
      <vt:lpstr>Case 5</vt:lpstr>
      <vt:lpstr>Lateral Ankle Sprain </vt:lpstr>
      <vt:lpstr>Lateral Ankle Sprain </vt:lpstr>
      <vt:lpstr>Case 6</vt:lpstr>
      <vt:lpstr>Case 6</vt:lpstr>
      <vt:lpstr>Case 6</vt:lpstr>
      <vt:lpstr>Salter-Harris I Distal Fibula Fracture </vt:lpstr>
      <vt:lpstr>Salter-Harris I Distal Fibula Fracture </vt:lpstr>
      <vt:lpstr>Case 7</vt:lpstr>
      <vt:lpstr>Case 7</vt:lpstr>
      <vt:lpstr>Case 7</vt:lpstr>
      <vt:lpstr>5th Metatarsal Tuberosity Avulsion Fracture</vt:lpstr>
      <vt:lpstr>5th Metatarsal Tuberosity Avulsion Fractures</vt:lpstr>
      <vt:lpstr>Ankle Injury: Indications for Imaging</vt:lpstr>
      <vt:lpstr>References &amp; Image Sources</vt:lpstr>
      <vt:lpstr>References</vt:lpstr>
      <vt:lpstr>References</vt:lpstr>
      <vt:lpstr>Image Sources</vt:lpstr>
      <vt:lpstr>Image Sources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your template!</dc:title>
  <dc:subject>Presentation Template</dc:subject>
  <dc:creator>Microsoft Office User</dc:creator>
  <dc:description>Derek MacDavid | derek@bigpicdesign.com</dc:description>
  <cp:lastModifiedBy>Faustine Dufka</cp:lastModifiedBy>
  <cp:revision>1848</cp:revision>
  <dcterms:created xsi:type="dcterms:W3CDTF">2017-04-18T17:07:44Z</dcterms:created>
  <dcterms:modified xsi:type="dcterms:W3CDTF">2022-04-22T19:42:10Z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