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109"/>
  </p:notesMasterIdLst>
  <p:handoutMasterIdLst>
    <p:handoutMasterId r:id="rId110"/>
  </p:handoutMasterIdLst>
  <p:sldIdLst>
    <p:sldId id="276" r:id="rId6"/>
    <p:sldId id="458" r:id="rId7"/>
    <p:sldId id="309" r:id="rId8"/>
    <p:sldId id="321" r:id="rId9"/>
    <p:sldId id="320" r:id="rId10"/>
    <p:sldId id="310" r:id="rId11"/>
    <p:sldId id="323" r:id="rId12"/>
    <p:sldId id="324" r:id="rId13"/>
    <p:sldId id="325" r:id="rId14"/>
    <p:sldId id="343" r:id="rId15"/>
    <p:sldId id="313" r:id="rId16"/>
    <p:sldId id="336" r:id="rId17"/>
    <p:sldId id="326" r:id="rId18"/>
    <p:sldId id="327" r:id="rId19"/>
    <p:sldId id="344" r:id="rId20"/>
    <p:sldId id="311" r:id="rId21"/>
    <p:sldId id="337" r:id="rId22"/>
    <p:sldId id="328" r:id="rId23"/>
    <p:sldId id="329" r:id="rId24"/>
    <p:sldId id="345" r:id="rId25"/>
    <p:sldId id="312" r:id="rId26"/>
    <p:sldId id="339" r:id="rId27"/>
    <p:sldId id="330" r:id="rId28"/>
    <p:sldId id="331" r:id="rId29"/>
    <p:sldId id="346" r:id="rId30"/>
    <p:sldId id="315" r:id="rId31"/>
    <p:sldId id="340" r:id="rId32"/>
    <p:sldId id="378" r:id="rId33"/>
    <p:sldId id="379" r:id="rId34"/>
    <p:sldId id="394" r:id="rId35"/>
    <p:sldId id="381" r:id="rId36"/>
    <p:sldId id="395" r:id="rId37"/>
    <p:sldId id="382" r:id="rId38"/>
    <p:sldId id="383" r:id="rId39"/>
    <p:sldId id="396" r:id="rId40"/>
    <p:sldId id="384" r:id="rId41"/>
    <p:sldId id="397" r:id="rId42"/>
    <p:sldId id="334" r:id="rId43"/>
    <p:sldId id="335" r:id="rId44"/>
    <p:sldId id="348" r:id="rId45"/>
    <p:sldId id="316" r:id="rId46"/>
    <p:sldId id="342" r:id="rId47"/>
    <p:sldId id="360" r:id="rId48"/>
    <p:sldId id="362" r:id="rId49"/>
    <p:sldId id="373" r:id="rId50"/>
    <p:sldId id="363" r:id="rId51"/>
    <p:sldId id="371" r:id="rId52"/>
    <p:sldId id="385" r:id="rId53"/>
    <p:sldId id="386" r:id="rId54"/>
    <p:sldId id="398" r:id="rId55"/>
    <p:sldId id="387" r:id="rId56"/>
    <p:sldId id="452" r:id="rId57"/>
    <p:sldId id="388" r:id="rId58"/>
    <p:sldId id="389" r:id="rId59"/>
    <p:sldId id="399" r:id="rId60"/>
    <p:sldId id="390" r:id="rId61"/>
    <p:sldId id="447" r:id="rId62"/>
    <p:sldId id="448" r:id="rId63"/>
    <p:sldId id="449" r:id="rId64"/>
    <p:sldId id="450" r:id="rId65"/>
    <p:sldId id="400" r:id="rId66"/>
    <p:sldId id="451" r:id="rId67"/>
    <p:sldId id="332" r:id="rId68"/>
    <p:sldId id="333" r:id="rId69"/>
    <p:sldId id="347" r:id="rId70"/>
    <p:sldId id="314" r:id="rId71"/>
    <p:sldId id="341" r:id="rId72"/>
    <p:sldId id="377" r:id="rId73"/>
    <p:sldId id="364" r:id="rId74"/>
    <p:sldId id="365" r:id="rId75"/>
    <p:sldId id="376" r:id="rId76"/>
    <p:sldId id="367" r:id="rId77"/>
    <p:sldId id="375" r:id="rId78"/>
    <p:sldId id="391" r:id="rId79"/>
    <p:sldId id="392" r:id="rId80"/>
    <p:sldId id="401" r:id="rId81"/>
    <p:sldId id="393" r:id="rId82"/>
    <p:sldId id="1230" r:id="rId83"/>
    <p:sldId id="402" r:id="rId84"/>
    <p:sldId id="403" r:id="rId85"/>
    <p:sldId id="404" r:id="rId86"/>
    <p:sldId id="406" r:id="rId87"/>
    <p:sldId id="1231" r:id="rId88"/>
    <p:sldId id="405" r:id="rId89"/>
    <p:sldId id="467" r:id="rId90"/>
    <p:sldId id="407" r:id="rId91"/>
    <p:sldId id="408" r:id="rId92"/>
    <p:sldId id="457" r:id="rId93"/>
    <p:sldId id="410" r:id="rId94"/>
    <p:sldId id="456" r:id="rId95"/>
    <p:sldId id="455" r:id="rId96"/>
    <p:sldId id="411" r:id="rId97"/>
    <p:sldId id="412" r:id="rId98"/>
    <p:sldId id="466" r:id="rId99"/>
    <p:sldId id="463" r:id="rId100"/>
    <p:sldId id="465" r:id="rId101"/>
    <p:sldId id="1272" r:id="rId102"/>
    <p:sldId id="308" r:id="rId103"/>
    <p:sldId id="1274" r:id="rId104"/>
    <p:sldId id="338" r:id="rId105"/>
    <p:sldId id="372" r:id="rId106"/>
    <p:sldId id="453" r:id="rId107"/>
    <p:sldId id="1277" r:id="rId10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userDrawn="1">
          <p15:clr>
            <a:srgbClr val="A4A3A4"/>
          </p15:clr>
        </p15:guide>
        <p15:guide id="2" orient="horz" pos="3477" userDrawn="1">
          <p15:clr>
            <a:srgbClr val="A4A3A4"/>
          </p15:clr>
        </p15:guide>
        <p15:guide id="3" orient="horz" pos="4032" userDrawn="1">
          <p15:clr>
            <a:srgbClr val="A4A3A4"/>
          </p15:clr>
        </p15:guide>
        <p15:guide id="4" orient="horz" pos="2183" userDrawn="1">
          <p15:clr>
            <a:srgbClr val="A4A3A4"/>
          </p15:clr>
        </p15:guide>
        <p15:guide id="5" orient="horz" pos="287" userDrawn="1">
          <p15:clr>
            <a:srgbClr val="A4A3A4"/>
          </p15:clr>
        </p15:guide>
        <p15:guide id="6" orient="horz" pos="1471" userDrawn="1">
          <p15:clr>
            <a:srgbClr val="A4A3A4"/>
          </p15:clr>
        </p15:guide>
        <p15:guide id="7" orient="horz" pos="535" userDrawn="1">
          <p15:clr>
            <a:srgbClr val="A4A3A4"/>
          </p15:clr>
        </p15:guide>
        <p15:guide id="8" orient="horz" pos="3939" userDrawn="1">
          <p15:clr>
            <a:srgbClr val="A4A3A4"/>
          </p15:clr>
        </p15:guide>
        <p15:guide id="9" orient="horz" pos="231" userDrawn="1">
          <p15:clr>
            <a:srgbClr val="A4A3A4"/>
          </p15:clr>
        </p15:guide>
        <p15:guide id="10" pos="175" userDrawn="1">
          <p15:clr>
            <a:srgbClr val="A4A3A4"/>
          </p15:clr>
        </p15:guide>
        <p15:guide id="11" pos="5590" userDrawn="1">
          <p15:clr>
            <a:srgbClr val="A4A3A4"/>
          </p15:clr>
        </p15:guide>
        <p15:guide id="12" pos="2880" userDrawn="1">
          <p15:clr>
            <a:srgbClr val="A4A3A4"/>
          </p15:clr>
        </p15:guide>
        <p15:guide id="13" pos="776" userDrawn="1">
          <p15:clr>
            <a:srgbClr val="A4A3A4"/>
          </p15:clr>
        </p15:guide>
        <p15:guide id="14" pos="1411" userDrawn="1">
          <p15:clr>
            <a:srgbClr val="A4A3A4"/>
          </p15:clr>
        </p15:guide>
        <p15:guide id="15" pos="5287" userDrawn="1">
          <p15:clr>
            <a:srgbClr val="A4A3A4"/>
          </p15:clr>
        </p15:guide>
        <p15:guide id="16" pos="346" userDrawn="1">
          <p15:clr>
            <a:srgbClr val="A4A3A4"/>
          </p15:clr>
        </p15:guide>
        <p15:guide id="17" pos="4090"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CCB"/>
    <a:srgbClr val="EC1848"/>
    <a:srgbClr val="052049"/>
    <a:srgbClr val="90BD31"/>
    <a:srgbClr val="18A3AC"/>
    <a:srgbClr val="000000"/>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4" autoAdjust="0"/>
    <p:restoredTop sz="84918" autoAdjust="0"/>
  </p:normalViewPr>
  <p:slideViewPr>
    <p:cSldViewPr snapToGrid="0" showGuides="1">
      <p:cViewPr varScale="1">
        <p:scale>
          <a:sx n="88" d="100"/>
          <a:sy n="88" d="100"/>
        </p:scale>
        <p:origin x="1848" y="184"/>
      </p:cViewPr>
      <p:guideLst>
        <p:guide orient="horz" pos="1052"/>
        <p:guide orient="horz" pos="3477"/>
        <p:guide orient="horz" pos="4032"/>
        <p:guide orient="horz" pos="2183"/>
        <p:guide orient="horz" pos="287"/>
        <p:guide orient="horz" pos="1471"/>
        <p:guide orient="horz" pos="535"/>
        <p:guide orient="horz" pos="3939"/>
        <p:guide orient="horz" pos="231"/>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notesMaster" Target="notesMasters/notes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handoutMaster" Target="handoutMasters/handout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7450" y="400050"/>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4/22/22</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54625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6099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16727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rgbClr val="052049"/>
              </a:solidFill>
              <a:effectLst/>
              <a:latin typeface="+mj-lt"/>
              <a:ea typeface="+mn-ea"/>
              <a:cs typeface="Arial" pitchFamily="34"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7899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rgbClr val="052049"/>
              </a:solidFill>
              <a:effectLst/>
              <a:latin typeface="+mj-lt"/>
              <a:ea typeface="+mn-ea"/>
              <a:cs typeface="Arial" pitchFamily="34" charset="0"/>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406557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490426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94116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042746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761523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291652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1301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839983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5891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402169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16883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800718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646767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0684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415895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31919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887549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42099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2248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662102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27705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337292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175915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818692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02599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710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20514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00386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99611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87009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93003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276552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1">
    <p:spTree>
      <p:nvGrpSpPr>
        <p:cNvPr id="1" name=""/>
        <p:cNvGrpSpPr/>
        <p:nvPr/>
      </p:nvGrpSpPr>
      <p:grpSpPr>
        <a:xfrm>
          <a:off x="0" y="0"/>
          <a:ext cx="0" cy="0"/>
          <a:chOff x="0" y="0"/>
          <a:chExt cx="0" cy="0"/>
        </a:xfrm>
      </p:grpSpPr>
      <p:sp>
        <p:nvSpPr>
          <p:cNvPr id="8" name="Rectangle 7"/>
          <p:cNvSpPr/>
          <p:nvPr userDrawn="1"/>
        </p:nvSpPr>
        <p:spPr bwMode="auto">
          <a:xfrm>
            <a:off x="159026" y="5754156"/>
            <a:ext cx="8984974"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Title 15"/>
          <p:cNvSpPr>
            <a:spLocks noGrp="1"/>
          </p:cNvSpPr>
          <p:nvPr>
            <p:ph type="title" hasCustomPrompt="1"/>
          </p:nvPr>
        </p:nvSpPr>
        <p:spPr>
          <a:xfrm>
            <a:off x="647545" y="2504663"/>
            <a:ext cx="8207492" cy="1749284"/>
          </a:xfrm>
        </p:spPr>
        <p:txBody>
          <a:bodyPr anchor="b">
            <a:noAutofit/>
          </a:bodyPr>
          <a:lstStyle>
            <a:lvl1pPr>
              <a:defRPr sz="3600" baseline="0">
                <a:solidFill>
                  <a:schemeClr val="tx1"/>
                </a:solidFill>
                <a:latin typeface="+mj-lt"/>
              </a:defRPr>
            </a:lvl1pPr>
          </a:lstStyle>
          <a:p>
            <a:r>
              <a:rPr lang="en-US" dirty="0"/>
              <a:t>Title Here</a:t>
            </a:r>
          </a:p>
        </p:txBody>
      </p:sp>
      <p:sp>
        <p:nvSpPr>
          <p:cNvPr id="11" name="Date Placeholder 4"/>
          <p:cNvSpPr>
            <a:spLocks noGrp="1"/>
          </p:cNvSpPr>
          <p:nvPr>
            <p:ph type="dt" sz="half" idx="2"/>
          </p:nvPr>
        </p:nvSpPr>
        <p:spPr>
          <a:xfrm>
            <a:off x="667543"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12" name="Text Placeholder 2"/>
          <p:cNvSpPr>
            <a:spLocks noGrp="1"/>
          </p:cNvSpPr>
          <p:nvPr>
            <p:ph type="body" sz="quarter" idx="10" hasCustomPrompt="1"/>
          </p:nvPr>
        </p:nvSpPr>
        <p:spPr>
          <a:xfrm>
            <a:off x="665939"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3" name="Text Placeholder 3"/>
          <p:cNvSpPr>
            <a:spLocks noGrp="1"/>
          </p:cNvSpPr>
          <p:nvPr>
            <p:ph type="body" sz="quarter" idx="15" hasCustomPrompt="1"/>
          </p:nvPr>
        </p:nvSpPr>
        <p:spPr>
          <a:xfrm>
            <a:off x="640272" y="4246881"/>
            <a:ext cx="8203879"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254" y="1727975"/>
            <a:ext cx="2758551" cy="575961"/>
          </a:xfrm>
          <a:prstGeom prst="rect">
            <a:avLst/>
          </a:prstGeom>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6"/>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6"/>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6"/>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3"/>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4"/>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4"/>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4"/>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solidFill>
                  <a:schemeClr val="accent6"/>
                </a:solidFill>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solidFill>
                  <a:schemeClr val="accent3"/>
                </a:solidFill>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solidFill>
                  <a:schemeClr val="accent4"/>
                </a:solidFill>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End Slide – BCH Logo">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7" y="2710217"/>
            <a:ext cx="1571041" cy="13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1428" y="3039841"/>
            <a:ext cx="2758551" cy="575961"/>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781467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2" name="Rectangle 1"/>
          <p:cNvSpPr/>
          <p:nvPr userDrawn="1"/>
        </p:nvSpPr>
        <p:spPr bwMode="auto">
          <a:xfrm>
            <a:off x="159026" y="5754156"/>
            <a:ext cx="8984974"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647545" y="2504663"/>
            <a:ext cx="8207492" cy="1749284"/>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667543"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24" name="Text Placeholder 2"/>
          <p:cNvSpPr>
            <a:spLocks noGrp="1"/>
          </p:cNvSpPr>
          <p:nvPr>
            <p:ph type="body" sz="quarter" idx="10" hasCustomPrompt="1"/>
          </p:nvPr>
        </p:nvSpPr>
        <p:spPr>
          <a:xfrm>
            <a:off x="665939"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640272" y="4246881"/>
            <a:ext cx="8203879"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254" y="1727975"/>
            <a:ext cx="2758551" cy="575961"/>
          </a:xfrm>
          <a:prstGeom prst="rect">
            <a:avLst/>
          </a:prstGeom>
        </p:spPr>
      </p:pic>
    </p:spTree>
    <p:extLst>
      <p:ext uri="{BB962C8B-B14F-4D97-AF65-F5344CB8AC3E}">
        <p14:creationId xmlns:p14="http://schemas.microsoft.com/office/powerpoint/2010/main" val="19029794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Purple">
    <p:spTree>
      <p:nvGrpSpPr>
        <p:cNvPr id="1" name=""/>
        <p:cNvGrpSpPr/>
        <p:nvPr/>
      </p:nvGrpSpPr>
      <p:grpSpPr>
        <a:xfrm>
          <a:off x="0" y="0"/>
          <a:ext cx="0" cy="0"/>
          <a:chOff x="0" y="0"/>
          <a:chExt cx="0" cy="0"/>
        </a:xfrm>
      </p:grpSpPr>
      <p:sp>
        <p:nvSpPr>
          <p:cNvPr id="9" name="Rectangle 8"/>
          <p:cNvSpPr/>
          <p:nvPr userDrawn="1"/>
        </p:nvSpPr>
        <p:spPr bwMode="auto">
          <a:xfrm>
            <a:off x="1" y="0"/>
            <a:ext cx="9144000" cy="685800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1" name="Rectangle 10"/>
          <p:cNvSpPr/>
          <p:nvPr userDrawn="1"/>
        </p:nvSpPr>
        <p:spPr bwMode="auto">
          <a:xfrm>
            <a:off x="241903" y="241902"/>
            <a:ext cx="8902097" cy="6616098"/>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252" y="697984"/>
            <a:ext cx="2758551" cy="575961"/>
          </a:xfrm>
          <a:prstGeom prst="rect">
            <a:avLst/>
          </a:prstGeom>
        </p:spPr>
      </p:pic>
      <p:sp>
        <p:nvSpPr>
          <p:cNvPr id="22" name="Title 15"/>
          <p:cNvSpPr>
            <a:spLocks noGrp="1"/>
          </p:cNvSpPr>
          <p:nvPr>
            <p:ph type="title" hasCustomPrompt="1"/>
          </p:nvPr>
        </p:nvSpPr>
        <p:spPr>
          <a:xfrm>
            <a:off x="617254" y="2504663"/>
            <a:ext cx="7889439" cy="1749284"/>
          </a:xfrm>
        </p:spPr>
        <p:txBody>
          <a:bodyPr anchor="b">
            <a:noAutofit/>
          </a:bodyPr>
          <a:lstStyle>
            <a:lvl1pPr>
              <a:defRPr sz="3600" baseline="0">
                <a:solidFill>
                  <a:schemeClr val="bg1"/>
                </a:solidFill>
                <a:latin typeface="+mj-lt"/>
              </a:defRPr>
            </a:lvl1pPr>
          </a:lstStyle>
          <a:p>
            <a:r>
              <a:rPr lang="en-US" dirty="0"/>
              <a:t>Title Here</a:t>
            </a:r>
          </a:p>
        </p:txBody>
      </p:sp>
      <p:sp>
        <p:nvSpPr>
          <p:cNvPr id="23" name="Date Placeholder 4"/>
          <p:cNvSpPr>
            <a:spLocks noGrp="1"/>
          </p:cNvSpPr>
          <p:nvPr>
            <p:ph type="dt" sz="half" idx="2"/>
          </p:nvPr>
        </p:nvSpPr>
        <p:spPr>
          <a:xfrm>
            <a:off x="637252" y="6155226"/>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24" name="Text Placeholder 2"/>
          <p:cNvSpPr>
            <a:spLocks noGrp="1"/>
          </p:cNvSpPr>
          <p:nvPr>
            <p:ph type="body" sz="quarter" idx="10" hasCustomPrompt="1"/>
          </p:nvPr>
        </p:nvSpPr>
        <p:spPr>
          <a:xfrm>
            <a:off x="635648"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620868" y="4246881"/>
            <a:ext cx="7885966"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5297676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White 2">
    <p:spTree>
      <p:nvGrpSpPr>
        <p:cNvPr id="1" name=""/>
        <p:cNvGrpSpPr/>
        <p:nvPr/>
      </p:nvGrpSpPr>
      <p:grpSpPr>
        <a:xfrm>
          <a:off x="0" y="0"/>
          <a:ext cx="0" cy="0"/>
          <a:chOff x="0" y="0"/>
          <a:chExt cx="0" cy="0"/>
        </a:xfrm>
      </p:grpSpPr>
      <p:sp>
        <p:nvSpPr>
          <p:cNvPr id="9" name="Rectangle 8"/>
          <p:cNvSpPr/>
          <p:nvPr userDrawn="1"/>
        </p:nvSpPr>
        <p:spPr bwMode="auto">
          <a:xfrm>
            <a:off x="1" y="0"/>
            <a:ext cx="9144000" cy="6858000"/>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1" name="Rectangle 10"/>
          <p:cNvSpPr/>
          <p:nvPr userDrawn="1"/>
        </p:nvSpPr>
        <p:spPr bwMode="auto">
          <a:xfrm>
            <a:off x="241903" y="241902"/>
            <a:ext cx="8902097" cy="661609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252" y="656418"/>
            <a:ext cx="2758551" cy="575961"/>
          </a:xfrm>
          <a:prstGeom prst="rect">
            <a:avLst/>
          </a:prstGeom>
        </p:spPr>
      </p:pic>
      <p:sp>
        <p:nvSpPr>
          <p:cNvPr id="22" name="Title 15"/>
          <p:cNvSpPr>
            <a:spLocks noGrp="1"/>
          </p:cNvSpPr>
          <p:nvPr>
            <p:ph type="title" hasCustomPrompt="1"/>
          </p:nvPr>
        </p:nvSpPr>
        <p:spPr>
          <a:xfrm>
            <a:off x="617254" y="2504663"/>
            <a:ext cx="7889439" cy="1749284"/>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637252"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24" name="Text Placeholder 2"/>
          <p:cNvSpPr>
            <a:spLocks noGrp="1"/>
          </p:cNvSpPr>
          <p:nvPr>
            <p:ph type="body" sz="quarter" idx="10" hasCustomPrompt="1"/>
          </p:nvPr>
        </p:nvSpPr>
        <p:spPr>
          <a:xfrm>
            <a:off x="635648"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620868" y="4246881"/>
            <a:ext cx="7885966"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498081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33397" y="6286379"/>
            <a:ext cx="2344374" cy="489485"/>
          </a:xfrm>
          <a:prstGeom prst="rect">
            <a:avLst/>
          </a:prstGeom>
        </p:spPr>
      </p:pic>
      <p:cxnSp>
        <p:nvCxnSpPr>
          <p:cNvPr id="8" name="Straight Connector 7"/>
          <p:cNvCxnSpPr/>
          <p:nvPr userDrawn="1"/>
        </p:nvCxnSpPr>
        <p:spPr>
          <a:xfrm>
            <a:off x="277813" y="6157316"/>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33397" y="6286379"/>
            <a:ext cx="2344374" cy="489485"/>
          </a:xfrm>
          <a:prstGeom prst="rect">
            <a:avLst/>
          </a:prstGeom>
        </p:spPr>
      </p:pic>
      <p:cxnSp>
        <p:nvCxnSpPr>
          <p:cNvPr id="6" name="Straight Connector 5"/>
          <p:cNvCxnSpPr/>
          <p:nvPr userDrawn="1"/>
        </p:nvCxnSpPr>
        <p:spPr>
          <a:xfrm>
            <a:off x="277813" y="6157316"/>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33397" y="6286379"/>
            <a:ext cx="2344374" cy="489485"/>
          </a:xfrm>
          <a:prstGeom prst="rect">
            <a:avLst/>
          </a:prstGeom>
        </p:spPr>
      </p:pic>
      <p:cxnSp>
        <p:nvCxnSpPr>
          <p:cNvPr id="6" name="Straight Connector 5"/>
          <p:cNvCxnSpPr/>
          <p:nvPr userDrawn="1"/>
        </p:nvCxnSpPr>
        <p:spPr>
          <a:xfrm>
            <a:off x="277813" y="6157316"/>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33397" y="6286379"/>
            <a:ext cx="2344374" cy="489485"/>
          </a:xfrm>
          <a:prstGeom prst="rect">
            <a:avLst/>
          </a:prstGeom>
        </p:spPr>
      </p:pic>
      <p:cxnSp>
        <p:nvCxnSpPr>
          <p:cNvPr id="13" name="Straight Connector 12"/>
          <p:cNvCxnSpPr/>
          <p:nvPr userDrawn="1"/>
        </p:nvCxnSpPr>
        <p:spPr>
          <a:xfrm>
            <a:off x="277813" y="6157316"/>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95899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6"/>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6"/>
                </a:solidFill>
                <a:latin typeface="+mn-lt"/>
              </a:defRPr>
            </a:lvl1pPr>
          </a:lstStyle>
          <a:p>
            <a:pPr lvl="0"/>
            <a:r>
              <a:rPr lang="en-US" dirty="0"/>
              <a:t>Position Title</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4"/>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4"/>
                </a:solidFill>
                <a:latin typeface="+mn-lt"/>
              </a:defRPr>
            </a:lvl1pPr>
          </a:lstStyle>
          <a:p>
            <a:pPr lvl="0"/>
            <a:r>
              <a:rPr lang="en-US" dirty="0"/>
              <a:t>Position Title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accent6"/>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911" y="486423"/>
            <a:ext cx="2758551" cy="575961"/>
          </a:xfrm>
          <a:prstGeom prst="rect">
            <a:avLst/>
          </a:prstGeom>
        </p:spPr>
      </p:pic>
      <p:sp>
        <p:nvSpPr>
          <p:cNvPr id="2" name="Rectangle 1"/>
          <p:cNvSpPr/>
          <p:nvPr userDrawn="1"/>
        </p:nvSpPr>
        <p:spPr bwMode="auto">
          <a:xfrm>
            <a:off x="159026" y="5764696"/>
            <a:ext cx="8984974" cy="1093304"/>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3" y="2363626"/>
            <a:ext cx="7051729" cy="1881809"/>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3" y="2363626"/>
            <a:ext cx="7051729" cy="1881809"/>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End Slide – BCH Logo">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7" y="2710217"/>
            <a:ext cx="1571041" cy="13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1428" y="3039841"/>
            <a:ext cx="2758551" cy="575961"/>
          </a:xfrm>
          <a:prstGeom prst="rect">
            <a:avLst/>
          </a:prstGeom>
        </p:spPr>
      </p:pic>
    </p:spTree>
    <p:extLst>
      <p:ext uri="{BB962C8B-B14F-4D97-AF65-F5344CB8AC3E}">
        <p14:creationId xmlns:p14="http://schemas.microsoft.com/office/powerpoint/2010/main" val="13051173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p:bg>
      <p:bgPr>
        <a:solidFill>
          <a:schemeClr val="accent3"/>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911" y="486423"/>
            <a:ext cx="2758551" cy="575961"/>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Orange">
    <p:bg>
      <p:bgPr>
        <a:solidFill>
          <a:schemeClr val="accent4"/>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4/22/22</a:t>
            </a:fld>
            <a:endParaRPr lang="en-US" dirty="0"/>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911" y="486423"/>
            <a:ext cx="2758551" cy="575961"/>
          </a:xfrm>
          <a:prstGeom prst="rect">
            <a:avLst/>
          </a:prstGeom>
        </p:spPr>
      </p:pic>
    </p:spTree>
    <p:extLst>
      <p:ext uri="{BB962C8B-B14F-4D97-AF65-F5344CB8AC3E}">
        <p14:creationId xmlns:p14="http://schemas.microsoft.com/office/powerpoint/2010/main" val="8423903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60" y="450575"/>
            <a:ext cx="8587407" cy="5420140"/>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868557"/>
            <a:ext cx="3824082"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868557"/>
            <a:ext cx="3831618"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533397" y="6286379"/>
            <a:ext cx="2344376" cy="489485"/>
          </a:xfrm>
          <a:prstGeom prst="rect">
            <a:avLst/>
          </a:prstGeom>
        </p:spPr>
      </p:pic>
      <p:sp>
        <p:nvSpPr>
          <p:cNvPr id="4"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9" name="Straight Connector 8"/>
          <p:cNvCxnSpPr/>
          <p:nvPr userDrawn="1"/>
        </p:nvCxnSpPr>
        <p:spPr>
          <a:xfrm>
            <a:off x="277813" y="6157316"/>
            <a:ext cx="8595360"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4002" r:id="rId2"/>
    <p:sldLayoutId id="2147483980" r:id="rId3"/>
    <p:sldLayoutId id="2147483981" r:id="rId4"/>
    <p:sldLayoutId id="2147484010" r:id="rId5"/>
    <p:sldLayoutId id="2147483984" r:id="rId6"/>
    <p:sldLayoutId id="2147483982" r:id="rId7"/>
    <p:sldLayoutId id="2147483986" r:id="rId8"/>
    <p:sldLayoutId id="2147483999" r:id="rId9"/>
    <p:sldLayoutId id="2147483988" r:id="rId10"/>
    <p:sldLayoutId id="2147483989" r:id="rId11"/>
    <p:sldLayoutId id="2147483990" r:id="rId12"/>
    <p:sldLayoutId id="2147483991" r:id="rId13"/>
    <p:sldLayoutId id="2147483992" r:id="rId14"/>
    <p:sldLayoutId id="2147483993" r:id="rId15"/>
    <p:sldLayoutId id="2147483994" r:id="rId16"/>
    <p:sldLayoutId id="2147484011" r:id="rId1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533397" y="6286379"/>
            <a:ext cx="2344376" cy="489485"/>
          </a:xfrm>
          <a:prstGeom prst="rect">
            <a:avLst/>
          </a:prstGeom>
        </p:spPr>
      </p:pic>
      <p:cxnSp>
        <p:nvCxnSpPr>
          <p:cNvPr id="14" name="Straight Connector 13"/>
          <p:cNvCxnSpPr/>
          <p:nvPr userDrawn="1"/>
        </p:nvCxnSpPr>
        <p:spPr>
          <a:xfrm>
            <a:off x="277813" y="6157316"/>
            <a:ext cx="8595360" cy="0"/>
          </a:xfrm>
          <a:prstGeom prst="line">
            <a:avLst/>
          </a:prstGeom>
          <a:noFill/>
          <a:ln w="31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4007" r:id="rId1"/>
    <p:sldLayoutId id="2147484008" r:id="rId2"/>
    <p:sldLayoutId id="2147483944" r:id="rId3"/>
    <p:sldLayoutId id="2147483951" r:id="rId4"/>
    <p:sldLayoutId id="2147483953" r:id="rId5"/>
    <p:sldLayoutId id="2147484000" r:id="rId6"/>
    <p:sldLayoutId id="2147483949" r:id="rId7"/>
    <p:sldLayoutId id="2147483960" r:id="rId8"/>
    <p:sldLayoutId id="2147483961" r:id="rId9"/>
    <p:sldLayoutId id="2147483966" r:id="rId10"/>
    <p:sldLayoutId id="2147483967" r:id="rId11"/>
    <p:sldLayoutId id="2147483968" r:id="rId12"/>
    <p:sldLayoutId id="2147483969" r:id="rId13"/>
    <p:sldLayoutId id="2147483970" r:id="rId14"/>
    <p:sldLayoutId id="2147483971" r:id="rId15"/>
    <p:sldLayoutId id="2147484009" r:id="rId1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8" Type="http://schemas.openxmlformats.org/officeDocument/2006/relationships/hyperlink" Target="https://www.protherapysupplies.com/Shop-by-Brand/Medi-Dyne/Medi-Dyne-Tulis-Heavy-Duty-Gel-Heel-Cups" TargetMode="External"/><Relationship Id="rId3" Type="http://schemas.openxmlformats.org/officeDocument/2006/relationships/hyperlink" Target="https://www.osmifw.com/orthopedic-diseases-disorders/elbow-injuries-disorders/pitchers-elbow-medial-epicondyle-apophysitis/_pitchers-elbow-medial-epicondyle-apophysitis-3/" TargetMode="External"/><Relationship Id="rId7" Type="http://schemas.openxmlformats.org/officeDocument/2006/relationships/hyperlink" Target="https://www.athletebiz.us/blog/stress-fractures-and-their-treatment-dr-brian-fullem/"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hyperlink" Target="https://orthoinfo.aaos.org/en/diseases--conditions/severs-disease/" TargetMode="External"/><Relationship Id="rId5" Type="http://schemas.openxmlformats.org/officeDocument/2006/relationships/hyperlink" Target="https://www.orthobullets.com/knee-and-sports/3029/osgood-schlatters-disease-tibial-tubercle-apophysitis" TargetMode="External"/><Relationship Id="rId4" Type="http://schemas.openxmlformats.org/officeDocument/2006/relationships/hyperlink" Target="http://www.fixmyfeet.co.za/sinding-larsen-johansson-syndrome-pain-at-the-bottom-of-the-kneecap.html" TargetMode="External"/><Relationship Id="rId9" Type="http://schemas.openxmlformats.org/officeDocument/2006/relationships/hyperlink" Target="https://www.chortho.com/system/resources/W1siZiIsIjIwMTgvMTAvMTIvMTkvMjAvMjMvYTA4YzY1MGUtZGU4ZC00ZWNhLTk3MzUtY2I2YWU4NWQwYTNkL0lzZWxpbiBEaXNlYXNlLnBkZiJdXQ/Iselin%20Disease.pdf"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www.orthobullets.com/pediatrics/4073/iselins-disease" TargetMode="External"/><Relationship Id="rId7" Type="http://schemas.openxmlformats.org/officeDocument/2006/relationships/hyperlink" Target="https://www.physio-pedia.com/Patellar_Grind_Test"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hyperlink" Target="https://orthoinfo.aaos.org/en/diseases--conditions/patellofemoral-pain-syndrome/" TargetMode="External"/><Relationship Id="rId5" Type="http://schemas.openxmlformats.org/officeDocument/2006/relationships/hyperlink" Target="https://www.orthobullets.com/hand/6052/gymnasts-wrist-distal-radial-physeal-stress-syndrome" TargetMode="External"/><Relationship Id="rId4" Type="http://schemas.openxmlformats.org/officeDocument/2006/relationships/hyperlink" Target="https://pdf4pro.com/fullscreen/little-league-should-4b41f8-orthopedics-for-kids-497a9.html" TargetMode="External"/></Relationships>
</file>

<file path=ppt/slides/_rels/slide102.xml.rels><?xml version="1.0" encoding="UTF-8" standalone="yes"?>
<Relationships xmlns="http://schemas.openxmlformats.org/package/2006/relationships"><Relationship Id="rId8" Type="http://schemas.openxmlformats.org/officeDocument/2006/relationships/hyperlink" Target="https://orthoinfo.aaos.org/en/diseases--conditions/shin-splints/" TargetMode="External"/><Relationship Id="rId3" Type="http://schemas.openxmlformats.org/officeDocument/2006/relationships/hyperlink" Target="https://www.sportsinjurybulletin.com/illiotibial-band-syndrome-diagnosis-and-treatment/" TargetMode="External"/><Relationship Id="rId7" Type="http://schemas.openxmlformats.org/officeDocument/2006/relationships/hyperlink" Target="https://www.simonemuscat.physio/injury-spotlight-the-snapping-hip"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hyperlink" Target="https://pathologies.lexmedicus.com.au/collection/snapping-hip-coxa-saltans-2" TargetMode="External"/><Relationship Id="rId5" Type="http://schemas.openxmlformats.org/officeDocument/2006/relationships/hyperlink" Target="https://sportandspinalphysio.com.au/dancers-how-to-fix-a-clicking-hip-snapping-hip-syndrome/" TargetMode="External"/><Relationship Id="rId4" Type="http://schemas.openxmlformats.org/officeDocument/2006/relationships/hyperlink" Target="https://yeovilhospital.co.uk/sub-acromial-decompression/"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orthoinfo.aaos.org/en/diseases--conditions/stress-fractures-of-the-foot-and-ankle/" TargetMode="External"/><Relationship Id="rId7" Type="http://schemas.openxmlformats.org/officeDocument/2006/relationships/hyperlink" Target="https://www.hudsonvalleyscoliosis.com/what-is-scoliosis/lordosis/"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hyperlink" Target="https://orthoinfo.aaos.org/en/diseases--conditions/herniated-disk-in-the-lower-back/" TargetMode="External"/><Relationship Id="rId5" Type="http://schemas.openxmlformats.org/officeDocument/2006/relationships/hyperlink" Target="https://radiologykey.com/pediatric-considerations-in-sports-specific-injuries/" TargetMode="External"/><Relationship Id="rId4" Type="http://schemas.openxmlformats.org/officeDocument/2006/relationships/hyperlink" Target="https://orthoinfo.aaos.org/en/diseases--conditions/spondylolysis-and-spondylolisthesi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39.jpe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52.png"/><Relationship Id="rId4" Type="http://schemas.openxmlformats.org/officeDocument/2006/relationships/image" Target="../media/image51.jpeg"/></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5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56.jpeg"/></Relationships>
</file>

<file path=ppt/slides/_rels/slide8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54" y="2189345"/>
            <a:ext cx="7889439" cy="1749284"/>
          </a:xfrm>
        </p:spPr>
        <p:txBody>
          <a:bodyPr/>
          <a:lstStyle/>
          <a:p>
            <a:r>
              <a:rPr lang="en-US" dirty="0"/>
              <a:t>Pediatric Primary Care </a:t>
            </a:r>
            <a:br>
              <a:rPr lang="en-US" dirty="0"/>
            </a:br>
            <a:r>
              <a:rPr lang="en-US" dirty="0"/>
              <a:t>Sports Medicine Handbook</a:t>
            </a:r>
            <a:br>
              <a:rPr lang="en-US" b="1" dirty="0"/>
            </a:br>
            <a:r>
              <a:rPr lang="en-US" b="1" dirty="0"/>
              <a:t>Overuse and Chronic Injuries </a:t>
            </a:r>
            <a:br>
              <a:rPr lang="en-US" b="1" dirty="0"/>
            </a:br>
            <a:r>
              <a:rPr lang="en-US" b="1" i="1" dirty="0"/>
              <a:t>A Case-Based Approach</a:t>
            </a:r>
          </a:p>
        </p:txBody>
      </p:sp>
      <p:sp>
        <p:nvSpPr>
          <p:cNvPr id="7" name="Text Placeholder 6">
            <a:extLst>
              <a:ext uri="{FF2B5EF4-FFF2-40B4-BE49-F238E27FC236}">
                <a16:creationId xmlns:a16="http://schemas.microsoft.com/office/drawing/2014/main" id="{22DA01BB-6DC4-8F4C-9226-10819535AC40}"/>
              </a:ext>
            </a:extLst>
          </p:cNvPr>
          <p:cNvSpPr>
            <a:spLocks noGrp="1"/>
          </p:cNvSpPr>
          <p:nvPr>
            <p:ph type="body" sz="quarter" idx="10"/>
          </p:nvPr>
        </p:nvSpPr>
        <p:spPr>
          <a:xfrm>
            <a:off x="617254" y="4429495"/>
            <a:ext cx="8272825" cy="1426660"/>
          </a:xfrm>
        </p:spPr>
        <p:txBody>
          <a:bodyPr/>
          <a:lstStyle/>
          <a:p>
            <a:r>
              <a:rPr lang="en-US" dirty="0"/>
              <a:t>Faustine D. Ramirez, MD</a:t>
            </a:r>
          </a:p>
          <a:p>
            <a:r>
              <a:rPr lang="en-US" dirty="0"/>
              <a:t>Pediatric Residency </a:t>
            </a:r>
            <a:r>
              <a:rPr lang="en-US" dirty="0">
                <a:solidFill>
                  <a:srgbClr val="052049"/>
                </a:solidFill>
              </a:rPr>
              <a:t>Program, University of California San Francisco</a:t>
            </a:r>
          </a:p>
          <a:p>
            <a:endParaRPr lang="en-US" dirty="0"/>
          </a:p>
          <a:p>
            <a:r>
              <a:rPr lang="en-US" dirty="0"/>
              <a:t>Celina de Borja, MD</a:t>
            </a:r>
          </a:p>
          <a:p>
            <a:r>
              <a:rPr lang="en-US" dirty="0">
                <a:solidFill>
                  <a:srgbClr val="052049"/>
                </a:solidFill>
              </a:rPr>
              <a:t>Pediatric Primary Care Sports Medicine</a:t>
            </a:r>
          </a:p>
          <a:p>
            <a:r>
              <a:rPr lang="en-US" dirty="0"/>
              <a:t>Assistant Clinical Professor, </a:t>
            </a:r>
            <a:r>
              <a:rPr lang="en-US" dirty="0">
                <a:solidFill>
                  <a:srgbClr val="052049"/>
                </a:solidFill>
              </a:rPr>
              <a:t>University of California San Francisco </a:t>
            </a:r>
            <a:endParaRPr lang="en-US" dirty="0"/>
          </a:p>
        </p:txBody>
      </p:sp>
      <p:pic>
        <p:nvPicPr>
          <p:cNvPr id="9" name="Picture 8" descr="Graphical user interface, text&#10;&#10;Description automatically generated">
            <a:extLst>
              <a:ext uri="{FF2B5EF4-FFF2-40B4-BE49-F238E27FC236}">
                <a16:creationId xmlns:a16="http://schemas.microsoft.com/office/drawing/2014/main" id="{273E7402-3D9F-8645-9FE9-0B813CB3B0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52138" y="6348650"/>
            <a:ext cx="1891862" cy="518862"/>
          </a:xfrm>
          <a:prstGeom prst="rect">
            <a:avLst/>
          </a:prstGeom>
        </p:spPr>
      </p:pic>
    </p:spTree>
    <p:extLst>
      <p:ext uri="{BB962C8B-B14F-4D97-AF65-F5344CB8AC3E}">
        <p14:creationId xmlns:p14="http://schemas.microsoft.com/office/powerpoint/2010/main" val="162231403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68312" indent="-457200">
              <a:buFont typeface="+mj-lt"/>
              <a:buAutoNum type="alphaUcPeriod"/>
            </a:pPr>
            <a:r>
              <a:rPr lang="en-US" dirty="0"/>
              <a:t>Flexor-pronator tendinitis</a:t>
            </a:r>
          </a:p>
          <a:p>
            <a:pPr marL="468312" indent="-457200">
              <a:buFont typeface="+mj-lt"/>
              <a:buAutoNum type="alphaUcPeriod"/>
            </a:pPr>
            <a:r>
              <a:rPr lang="en-US" dirty="0"/>
              <a:t>Ulnar collateral ligament sprain</a:t>
            </a:r>
          </a:p>
          <a:p>
            <a:pPr marL="468312" indent="-457200">
              <a:buFont typeface="+mj-lt"/>
              <a:buAutoNum type="alphaUcPeriod"/>
            </a:pPr>
            <a:r>
              <a:rPr lang="en-US" dirty="0"/>
              <a:t>Osteochondritis dissecans of capitellum</a:t>
            </a:r>
          </a:p>
          <a:p>
            <a:pPr marL="468312" indent="-457200">
              <a:buFont typeface="+mj-lt"/>
              <a:buAutoNum type="alphaUcPeriod"/>
            </a:pPr>
            <a:r>
              <a:rPr lang="en-US" b="1" dirty="0"/>
              <a:t>Medial epicondyle apophysitis</a:t>
            </a:r>
          </a:p>
          <a:p>
            <a:pPr marL="468312" indent="-457200">
              <a:buFont typeface="+mj-lt"/>
              <a:buAutoNum type="alphaUcPeriod"/>
            </a:pPr>
            <a:r>
              <a:rPr lang="en-US" dirty="0"/>
              <a:t>Ulnar neuritis</a:t>
            </a:r>
          </a:p>
        </p:txBody>
      </p:sp>
    </p:spTree>
    <p:extLst>
      <p:ext uri="{BB962C8B-B14F-4D97-AF65-F5344CB8AC3E}">
        <p14:creationId xmlns:p14="http://schemas.microsoft.com/office/powerpoint/2010/main" val="2191426808"/>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F404D2-1489-E243-BF15-2B62AD0D359D}"/>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100</a:t>
            </a:fld>
            <a:endParaRPr lang="en-US" dirty="0"/>
          </a:p>
        </p:txBody>
      </p:sp>
      <p:sp>
        <p:nvSpPr>
          <p:cNvPr id="4" name="Title 3">
            <a:extLst>
              <a:ext uri="{FF2B5EF4-FFF2-40B4-BE49-F238E27FC236}">
                <a16:creationId xmlns:a16="http://schemas.microsoft.com/office/drawing/2014/main" id="{530A1902-794F-5942-835E-068F40E71F8D}"/>
              </a:ext>
            </a:extLst>
          </p:cNvPr>
          <p:cNvSpPr>
            <a:spLocks noGrp="1"/>
          </p:cNvSpPr>
          <p:nvPr>
            <p:ph type="title"/>
          </p:nvPr>
        </p:nvSpPr>
        <p:spPr>
          <a:xfrm>
            <a:off x="453585" y="425002"/>
            <a:ext cx="8173580" cy="611449"/>
          </a:xfrm>
        </p:spPr>
        <p:txBody>
          <a:bodyPr/>
          <a:lstStyle/>
          <a:p>
            <a:r>
              <a:rPr lang="en-US" dirty="0"/>
              <a:t>Image Sources</a:t>
            </a:r>
          </a:p>
        </p:txBody>
      </p:sp>
      <p:sp>
        <p:nvSpPr>
          <p:cNvPr id="8" name="Text Placeholder 7">
            <a:extLst>
              <a:ext uri="{FF2B5EF4-FFF2-40B4-BE49-F238E27FC236}">
                <a16:creationId xmlns:a16="http://schemas.microsoft.com/office/drawing/2014/main" id="{D6B6CE66-7469-234C-8CF1-50B693FD1939}"/>
              </a:ext>
            </a:extLst>
          </p:cNvPr>
          <p:cNvSpPr>
            <a:spLocks noGrp="1"/>
          </p:cNvSpPr>
          <p:nvPr>
            <p:ph type="body" sz="quarter" idx="15"/>
          </p:nvPr>
        </p:nvSpPr>
        <p:spPr/>
        <p:txBody>
          <a:bodyPr/>
          <a:lstStyle/>
          <a:p>
            <a:r>
              <a:rPr lang="en-US" i="1" dirty="0"/>
              <a:t>In order of appearance</a:t>
            </a:r>
            <a:r>
              <a:rPr lang="en-US" b="1" i="1" dirty="0"/>
              <a:t> </a:t>
            </a:r>
            <a:endParaRPr lang="en-US" i="1" dirty="0"/>
          </a:p>
        </p:txBody>
      </p:sp>
      <p:sp>
        <p:nvSpPr>
          <p:cNvPr id="6" name="Content Placeholder 5">
            <a:extLst>
              <a:ext uri="{FF2B5EF4-FFF2-40B4-BE49-F238E27FC236}">
                <a16:creationId xmlns:a16="http://schemas.microsoft.com/office/drawing/2014/main" id="{1029B3C4-8E09-8940-BF87-BC3E06031761}"/>
              </a:ext>
            </a:extLst>
          </p:cNvPr>
          <p:cNvSpPr>
            <a:spLocks noGrp="1"/>
          </p:cNvSpPr>
          <p:nvPr>
            <p:ph idx="1"/>
          </p:nvPr>
        </p:nvSpPr>
        <p:spPr>
          <a:xfrm>
            <a:off x="271463" y="1538843"/>
            <a:ext cx="8572992" cy="4688536"/>
          </a:xfrm>
        </p:spPr>
        <p:txBody>
          <a:bodyPr/>
          <a:lstStyle/>
          <a:p>
            <a:r>
              <a:rPr lang="en-US" sz="1000" dirty="0"/>
              <a:t>Bone structure diagram: Cole D, Medellin J, </a:t>
            </a:r>
            <a:r>
              <a:rPr lang="en-US" sz="1000" dirty="0" err="1"/>
              <a:t>Wennell</a:t>
            </a:r>
            <a:r>
              <a:rPr lang="en-US" sz="1000" dirty="0"/>
              <a:t> RC, Lavallee ME (2020) Fracture Types and Definitions. In: </a:t>
            </a:r>
            <a:r>
              <a:rPr lang="en-US" sz="1000" dirty="0" err="1"/>
              <a:t>Khodaee</a:t>
            </a:r>
            <a:r>
              <a:rPr lang="en-US" sz="1000" dirty="0"/>
              <a:t> M, Waterbrook A, Gammons M (eds) Sports-related Fractures, Dislocations and Trauma. Springer, Cham.</a:t>
            </a:r>
          </a:p>
          <a:p>
            <a:r>
              <a:rPr lang="en-US" sz="1000" dirty="0"/>
              <a:t>Pitcher’s elbow diagram: The Orthopedic and Sports Medicine Institute (OSMI), Pitcher’s Elbow: </a:t>
            </a:r>
            <a:r>
              <a:rPr lang="en-US" sz="1000" dirty="0">
                <a:hlinkClick r:id="rId3"/>
              </a:rPr>
              <a:t>https://www.osmifw.com/orthopedic-diseases-disorders/elbow-injuries-disorders/pitchers-elbow-medial-epicondyle-apophysitis/_pitchers-elbow-medial-epicondyle-apophysitis-3/</a:t>
            </a:r>
            <a:endParaRPr lang="en-US" sz="1000" dirty="0"/>
          </a:p>
          <a:p>
            <a:r>
              <a:rPr lang="en-US" sz="1000" dirty="0"/>
              <a:t>Little league elbow radiograph: Delgado J, et al. Imaging the Injured Pediatric Athlete: Upper Extremity. </a:t>
            </a:r>
            <a:r>
              <a:rPr lang="en-US" sz="1000" i="1" dirty="0" err="1"/>
              <a:t>Radiographics</a:t>
            </a:r>
            <a:r>
              <a:rPr lang="en-US" sz="1000" dirty="0"/>
              <a:t>. 2016;36(6):1672-87.</a:t>
            </a:r>
          </a:p>
          <a:p>
            <a:r>
              <a:rPr lang="en-US" sz="1000" dirty="0"/>
              <a:t>Osgood vs SLJ diagram: Greg Robinson Podiatrist, Sinding-Larsen-Johansson syndrome: </a:t>
            </a:r>
            <a:r>
              <a:rPr lang="en-US" sz="1000" dirty="0">
                <a:hlinkClick r:id="rId4"/>
              </a:rPr>
              <a:t>http://www.fixmyfeet.co.za/sinding-larsen-johansson-syndrome-pain-at-the-bottom-of-the-kneecap.html</a:t>
            </a:r>
            <a:endParaRPr lang="en-US" sz="1000" dirty="0"/>
          </a:p>
          <a:p>
            <a:r>
              <a:rPr lang="en-US" sz="1000" dirty="0"/>
              <a:t>SLJ radiograph: </a:t>
            </a:r>
            <a:r>
              <a:rPr lang="en-US" sz="1000" dirty="0" err="1"/>
              <a:t>OrthoBullets</a:t>
            </a:r>
            <a:r>
              <a:rPr lang="en-US" sz="1000" dirty="0"/>
              <a:t>, Osgood Schlatter's Disease: </a:t>
            </a:r>
            <a:r>
              <a:rPr lang="en-US" sz="1000" dirty="0">
                <a:hlinkClick r:id="rId5"/>
              </a:rPr>
              <a:t>https://www.orthobullets.com/knee-and-sports/3029/osgood-schlatters-disease-tibial-tubercle-apophysitis</a:t>
            </a:r>
            <a:endParaRPr lang="en-US" sz="1000" dirty="0"/>
          </a:p>
          <a:p>
            <a:r>
              <a:rPr lang="en-US" sz="1000" dirty="0" err="1"/>
              <a:t>Sever’s</a:t>
            </a:r>
            <a:r>
              <a:rPr lang="en-US" sz="1000" dirty="0"/>
              <a:t> anatomy diagram: American Academy of Orthopaedic Surgeons, </a:t>
            </a:r>
            <a:r>
              <a:rPr lang="en-US" sz="1000" dirty="0" err="1"/>
              <a:t>OrthoInfo</a:t>
            </a:r>
            <a:r>
              <a:rPr lang="en-US" sz="1000" dirty="0"/>
              <a:t>, </a:t>
            </a:r>
            <a:r>
              <a:rPr lang="en-US" sz="1000" dirty="0" err="1"/>
              <a:t>Sever’s</a:t>
            </a:r>
            <a:r>
              <a:rPr lang="en-US" sz="1000" dirty="0"/>
              <a:t> disease: </a:t>
            </a:r>
            <a:r>
              <a:rPr lang="en-US" sz="1000" dirty="0">
                <a:hlinkClick r:id="rId6"/>
              </a:rPr>
              <a:t>https://orthoinfo.aaos.org/en/diseases--conditions/severs-disease/</a:t>
            </a:r>
            <a:endParaRPr lang="en-US" sz="1000" dirty="0"/>
          </a:p>
          <a:p>
            <a:r>
              <a:rPr lang="en-US" sz="1000" dirty="0"/>
              <a:t>Squeeze test: </a:t>
            </a:r>
            <a:r>
              <a:rPr lang="en-US" sz="1000" dirty="0" err="1"/>
              <a:t>AthleteBiz</a:t>
            </a:r>
            <a:r>
              <a:rPr lang="en-US" sz="1000" dirty="0"/>
              <a:t>, Stress Fractures and their Treatment: </a:t>
            </a:r>
            <a:r>
              <a:rPr lang="en-US" sz="1000" dirty="0">
                <a:hlinkClick r:id="rId7"/>
              </a:rPr>
              <a:t>https://www.athletebiz.us/blog/stress-fractures-and-their-treatment-dr-brian-fullem/</a:t>
            </a:r>
            <a:endParaRPr lang="en-US" sz="1000" dirty="0"/>
          </a:p>
          <a:p>
            <a:r>
              <a:rPr lang="en-US" sz="1000" dirty="0"/>
              <a:t>Calf stretching diagram: </a:t>
            </a:r>
            <a:r>
              <a:rPr lang="en-US" sz="1000" dirty="0" err="1"/>
              <a:t>Sarwark</a:t>
            </a:r>
            <a:r>
              <a:rPr lang="en-US" sz="1000" dirty="0"/>
              <a:t>, JS, &amp; </a:t>
            </a:r>
            <a:r>
              <a:rPr lang="en-US" sz="1000" dirty="0" err="1"/>
              <a:t>LaBella</a:t>
            </a:r>
            <a:r>
              <a:rPr lang="en-US" sz="1000" dirty="0"/>
              <a:t>, CR (2014). Pediatric Orthopaedics and Sports Injuries: A Quick Reference Guide, 2nd Edition. AAP.</a:t>
            </a:r>
          </a:p>
          <a:p>
            <a:r>
              <a:rPr lang="en-US" sz="1000" dirty="0"/>
              <a:t>Gel heel cups: </a:t>
            </a:r>
            <a:r>
              <a:rPr lang="en-US" sz="1000" dirty="0" err="1"/>
              <a:t>ProTherapySupplies</a:t>
            </a:r>
            <a:r>
              <a:rPr lang="en-US" sz="1000" dirty="0"/>
              <a:t>, Medi-Dyne - </a:t>
            </a:r>
            <a:r>
              <a:rPr lang="en-US" sz="1000" dirty="0" err="1"/>
              <a:t>Tulis</a:t>
            </a:r>
            <a:r>
              <a:rPr lang="en-US" sz="1000" dirty="0"/>
              <a:t> Heavy Duty Gel Heel Cups: </a:t>
            </a:r>
            <a:r>
              <a:rPr lang="en-US" sz="1000" dirty="0">
                <a:hlinkClick r:id="rId8"/>
              </a:rPr>
              <a:t>https://www.protherapysupplies.com/Shop-by-Brand/Medi-Dyne/Medi-Dyne-Tulis-Heavy-Duty-Gel-Heel-Cups</a:t>
            </a:r>
            <a:endParaRPr lang="en-US" sz="1000" dirty="0"/>
          </a:p>
          <a:p>
            <a:r>
              <a:rPr lang="en-US" sz="1000" dirty="0"/>
              <a:t>Iselin anatomy diagram: Children’s Orthopaedic and Scoliosis Surgery Associates, Understanding your Iselin Disease: </a:t>
            </a:r>
            <a:r>
              <a:rPr lang="en-US" sz="1000" dirty="0">
                <a:hlinkClick r:id="rId9"/>
              </a:rPr>
              <a:t>https://www.chortho.com/system/resources/W1siZiIsIjIwMTgvMTAvMTIvMTkvMjAvMjMvYTA4YzY1MGUtZGU 4ZC00ZWNhLTk3MzUtY2I2YWU4NWQwYTNkL0lzZWxpbiBEaXNlYXNlLnBkZiJdXQ/Iselin%20Disease.pdf</a:t>
            </a:r>
            <a:endParaRPr lang="en-US" sz="1000" dirty="0"/>
          </a:p>
        </p:txBody>
      </p:sp>
    </p:spTree>
    <p:extLst>
      <p:ext uri="{BB962C8B-B14F-4D97-AF65-F5344CB8AC3E}">
        <p14:creationId xmlns:p14="http://schemas.microsoft.com/office/powerpoint/2010/main" val="1763182652"/>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F404D2-1489-E243-BF15-2B62AD0D359D}"/>
              </a:ext>
            </a:extLst>
          </p:cNvPr>
          <p:cNvSpPr>
            <a:spLocks noGrp="1"/>
          </p:cNvSpPr>
          <p:nvPr>
            <p:ph type="sldNum" sz="quarter" idx="13"/>
          </p:nvPr>
        </p:nvSpPr>
        <p:spPr/>
        <p:txBody>
          <a:bodyPr/>
          <a:lstStyle/>
          <a:p>
            <a:fld id="{7BCC8D0D-EAEC-449D-9161-023DFF90F2E2}" type="slidenum">
              <a:rPr lang="en-US" smtClean="0"/>
              <a:pPr/>
              <a:t>101</a:t>
            </a:fld>
            <a:endParaRPr lang="en-US" dirty="0"/>
          </a:p>
        </p:txBody>
      </p:sp>
      <p:sp>
        <p:nvSpPr>
          <p:cNvPr id="6" name="Content Placeholder 5">
            <a:extLst>
              <a:ext uri="{FF2B5EF4-FFF2-40B4-BE49-F238E27FC236}">
                <a16:creationId xmlns:a16="http://schemas.microsoft.com/office/drawing/2014/main" id="{1029B3C4-8E09-8940-BF87-BC3E06031761}"/>
              </a:ext>
            </a:extLst>
          </p:cNvPr>
          <p:cNvSpPr>
            <a:spLocks noGrp="1"/>
          </p:cNvSpPr>
          <p:nvPr>
            <p:ph idx="1"/>
          </p:nvPr>
        </p:nvSpPr>
        <p:spPr>
          <a:xfrm>
            <a:off x="272108" y="1538843"/>
            <a:ext cx="8716443" cy="4688536"/>
          </a:xfrm>
        </p:spPr>
        <p:txBody>
          <a:bodyPr/>
          <a:lstStyle/>
          <a:p>
            <a:r>
              <a:rPr lang="en-US" sz="1000" dirty="0"/>
              <a:t>Iselin and 5</a:t>
            </a:r>
            <a:r>
              <a:rPr lang="en-US" sz="1000" baseline="30000" dirty="0"/>
              <a:t>th</a:t>
            </a:r>
            <a:r>
              <a:rPr lang="en-US" sz="1000" dirty="0"/>
              <a:t> metatarsal fracture types diagram: </a:t>
            </a:r>
            <a:r>
              <a:rPr lang="en-US" sz="1000" dirty="0" err="1"/>
              <a:t>Kishan</a:t>
            </a:r>
            <a:r>
              <a:rPr lang="en-US" sz="1000" dirty="0"/>
              <a:t> TV, et al. Iselin's disease: Traction apophysitis of the fifth metatarsal base, a rare cause of lateral foot pain. </a:t>
            </a:r>
            <a:r>
              <a:rPr lang="en-US" sz="1000" i="1" dirty="0"/>
              <a:t>Medical Journal, Armed Forces India</a:t>
            </a:r>
            <a:r>
              <a:rPr lang="en-US" sz="1000" dirty="0"/>
              <a:t>. 2016;72(3):299-301.</a:t>
            </a:r>
          </a:p>
          <a:p>
            <a:r>
              <a:rPr lang="en-US" sz="1000" dirty="0"/>
              <a:t>Iselin radiograph: </a:t>
            </a:r>
            <a:r>
              <a:rPr lang="en-US" sz="1000" dirty="0" err="1"/>
              <a:t>OrthoBullets</a:t>
            </a:r>
            <a:r>
              <a:rPr lang="en-US" sz="1000" dirty="0"/>
              <a:t>, Iselin’s Disease: </a:t>
            </a:r>
            <a:r>
              <a:rPr lang="en-US" sz="1000" dirty="0">
                <a:hlinkClick r:id="rId3"/>
              </a:rPr>
              <a:t>https://www.orthobullets.com/pediatrics/4073/iselins-disease</a:t>
            </a:r>
            <a:endParaRPr lang="en-US" sz="1000" dirty="0"/>
          </a:p>
          <a:p>
            <a:r>
              <a:rPr lang="en-US" sz="1000" dirty="0"/>
              <a:t>Proximal humerus epiphysis diagram: Orthopedics for Kids, Little League Shoulder: </a:t>
            </a:r>
            <a:r>
              <a:rPr lang="en-US" sz="1000" dirty="0">
                <a:hlinkClick r:id="rId4"/>
              </a:rPr>
              <a:t>https://pdf4pro.com/fullscreen/little-league-should-4b41f8-orthopedics-for-kids-497a9.html</a:t>
            </a:r>
            <a:endParaRPr lang="en-US" sz="1000" dirty="0"/>
          </a:p>
          <a:p>
            <a:r>
              <a:rPr lang="en-US" sz="1000" dirty="0"/>
              <a:t>Proximal humerus epiphysis radiograph (top): </a:t>
            </a:r>
            <a:r>
              <a:rPr lang="en-US" sz="1000" dirty="0" err="1"/>
              <a:t>Sarwark</a:t>
            </a:r>
            <a:r>
              <a:rPr lang="en-US" sz="1000" dirty="0"/>
              <a:t>, JS, &amp; </a:t>
            </a:r>
            <a:r>
              <a:rPr lang="en-US" sz="1000" dirty="0" err="1"/>
              <a:t>LaBella</a:t>
            </a:r>
            <a:r>
              <a:rPr lang="en-US" sz="1000" dirty="0"/>
              <a:t>, CR (2014). Pediatric Orthopaedics and Sports Injuries: A Quick Reference Guide, 2nd Edition. AAP.</a:t>
            </a:r>
          </a:p>
          <a:p>
            <a:r>
              <a:rPr lang="en-US" sz="1000" dirty="0"/>
              <a:t>Proximal humerus epiphysis radiograph (bottom): 2021 UpToDate, Young C. Throwing injuries of the upper extremity: Clinical presentation and diagnostic approach.</a:t>
            </a:r>
          </a:p>
          <a:p>
            <a:r>
              <a:rPr lang="en-US" sz="1000" dirty="0"/>
              <a:t>Gymnast wrist diagram (top): Ellington MD, et al. Pediatric Elbow and Wrist Pathology Related to Sports Participation. </a:t>
            </a:r>
            <a:r>
              <a:rPr lang="en-US" sz="1000" i="1" dirty="0" err="1"/>
              <a:t>Orthop</a:t>
            </a:r>
            <a:r>
              <a:rPr lang="en-US" sz="1000" i="1" dirty="0"/>
              <a:t> Clin North Am</a:t>
            </a:r>
            <a:r>
              <a:rPr lang="en-US" sz="1000" dirty="0"/>
              <a:t>. 2016;47(4):743-8. </a:t>
            </a:r>
          </a:p>
          <a:p>
            <a:r>
              <a:rPr lang="en-US" sz="1000" dirty="0"/>
              <a:t>Gymnast wrist diagram (bottom): Little JT, et al. Pediatric distal forearm and wrist injury: an imaging review. </a:t>
            </a:r>
            <a:r>
              <a:rPr lang="en-US" sz="1000" i="1" dirty="0" err="1"/>
              <a:t>Radiographics</a:t>
            </a:r>
            <a:r>
              <a:rPr lang="en-US" sz="1000" dirty="0"/>
              <a:t>. 2014;34(2):472-90.</a:t>
            </a:r>
          </a:p>
          <a:p>
            <a:r>
              <a:rPr lang="en-US" sz="1000" dirty="0"/>
              <a:t>Gymnast wrist radiographs: </a:t>
            </a:r>
            <a:r>
              <a:rPr lang="en-US" sz="1000" dirty="0" err="1"/>
              <a:t>OrthoBullets</a:t>
            </a:r>
            <a:r>
              <a:rPr lang="en-US" sz="1000" dirty="0"/>
              <a:t>, Gymnast's Wrist: </a:t>
            </a:r>
            <a:r>
              <a:rPr lang="en-US" sz="1000" dirty="0">
                <a:hlinkClick r:id="rId5"/>
              </a:rPr>
              <a:t>https://www.orthobullets.com/hand/6052/gymnasts-wrist-distal-radial-physeal-stress-syndrome</a:t>
            </a:r>
            <a:endParaRPr lang="en-US" sz="1000" dirty="0"/>
          </a:p>
          <a:p>
            <a:r>
              <a:rPr lang="en-US" sz="1000" dirty="0"/>
              <a:t>Patella stabilizers diagram: </a:t>
            </a:r>
            <a:r>
              <a:rPr lang="en-US" sz="1000" dirty="0" err="1"/>
              <a:t>Juhn</a:t>
            </a:r>
            <a:r>
              <a:rPr lang="en-US" sz="1000" dirty="0"/>
              <a:t> MS. Patellofemoral pain syndrome: a review and guidelines for treatment. </a:t>
            </a:r>
            <a:r>
              <a:rPr lang="en-US" sz="1000" i="1" dirty="0"/>
              <a:t>Am Fam Physician</a:t>
            </a:r>
            <a:r>
              <a:rPr lang="en-US" sz="1000" dirty="0"/>
              <a:t>. 1999;60(7):2012-22.</a:t>
            </a:r>
          </a:p>
          <a:p>
            <a:r>
              <a:rPr lang="en-US" sz="1000" dirty="0"/>
              <a:t>Patellar anatomy diagram: American Academy of Orthopaedic Surgeons, </a:t>
            </a:r>
            <a:r>
              <a:rPr lang="en-US" sz="1000" dirty="0" err="1"/>
              <a:t>OrthoInfo</a:t>
            </a:r>
            <a:r>
              <a:rPr lang="en-US" sz="1000" dirty="0"/>
              <a:t>, Patellofemoral Pain Syndrome: </a:t>
            </a:r>
            <a:r>
              <a:rPr lang="en-US" sz="1000" dirty="0">
                <a:hlinkClick r:id="rId6"/>
              </a:rPr>
              <a:t>https://orthoinfo.aaos.org/en/diseases--conditions/patellofemoral-pain-syndrome/</a:t>
            </a:r>
            <a:endParaRPr lang="en-US" sz="1000" dirty="0"/>
          </a:p>
          <a:p>
            <a:r>
              <a:rPr lang="en-US" sz="1000" dirty="0"/>
              <a:t>Patellar grind test: </a:t>
            </a:r>
            <a:r>
              <a:rPr lang="en-US" sz="1000" dirty="0" err="1"/>
              <a:t>Physiopedia</a:t>
            </a:r>
            <a:r>
              <a:rPr lang="en-US" sz="1000" dirty="0"/>
              <a:t>, Patellar Grind Test: </a:t>
            </a:r>
            <a:r>
              <a:rPr lang="en-US" sz="1000" dirty="0">
                <a:hlinkClick r:id="rId7"/>
              </a:rPr>
              <a:t>https://www.physio-pedia.com/Patellar_Grind_Test</a:t>
            </a:r>
            <a:endParaRPr lang="en-US" sz="1000" dirty="0"/>
          </a:p>
          <a:p>
            <a:r>
              <a:rPr lang="en-US" sz="1000" dirty="0"/>
              <a:t>Valgus collapse on single-leg squat: American Academy of Pediatrics, Preparticipation Physical Evaluation Monograph, 5</a:t>
            </a:r>
            <a:r>
              <a:rPr lang="en-US" sz="1000" baseline="30000" dirty="0"/>
              <a:t>th</a:t>
            </a:r>
            <a:r>
              <a:rPr lang="en-US" sz="1000" dirty="0"/>
              <a:t> Edition, 2019.</a:t>
            </a:r>
          </a:p>
          <a:p>
            <a:endParaRPr lang="en-US" sz="1000" dirty="0"/>
          </a:p>
          <a:p>
            <a:endParaRPr lang="en-US" sz="1000" dirty="0"/>
          </a:p>
          <a:p>
            <a:pPr lvl="1"/>
            <a:endParaRPr lang="en-US" sz="1000" dirty="0"/>
          </a:p>
        </p:txBody>
      </p:sp>
      <p:sp>
        <p:nvSpPr>
          <p:cNvPr id="10" name="Title 3">
            <a:extLst>
              <a:ext uri="{FF2B5EF4-FFF2-40B4-BE49-F238E27FC236}">
                <a16:creationId xmlns:a16="http://schemas.microsoft.com/office/drawing/2014/main" id="{1A602F40-D07A-214F-978E-2187D50EF134}"/>
              </a:ext>
            </a:extLst>
          </p:cNvPr>
          <p:cNvSpPr>
            <a:spLocks noGrp="1"/>
          </p:cNvSpPr>
          <p:nvPr>
            <p:ph type="title"/>
          </p:nvPr>
        </p:nvSpPr>
        <p:spPr>
          <a:xfrm>
            <a:off x="454025" y="425450"/>
            <a:ext cx="8172450" cy="611188"/>
          </a:xfrm>
        </p:spPr>
        <p:txBody>
          <a:bodyPr/>
          <a:lstStyle/>
          <a:p>
            <a:r>
              <a:rPr lang="en-US" dirty="0"/>
              <a:t>Image Sources</a:t>
            </a:r>
          </a:p>
        </p:txBody>
      </p:sp>
      <p:sp>
        <p:nvSpPr>
          <p:cNvPr id="11" name="Text Placeholder 7">
            <a:extLst>
              <a:ext uri="{FF2B5EF4-FFF2-40B4-BE49-F238E27FC236}">
                <a16:creationId xmlns:a16="http://schemas.microsoft.com/office/drawing/2014/main" id="{BE58D77F-EF81-464F-B240-4F08D708B005}"/>
              </a:ext>
            </a:extLst>
          </p:cNvPr>
          <p:cNvSpPr>
            <a:spLocks noGrp="1"/>
          </p:cNvSpPr>
          <p:nvPr>
            <p:ph type="body" sz="quarter" idx="15"/>
          </p:nvPr>
        </p:nvSpPr>
        <p:spPr>
          <a:xfrm>
            <a:off x="457202" y="927655"/>
            <a:ext cx="8169964" cy="477079"/>
          </a:xfrm>
        </p:spPr>
        <p:txBody>
          <a:bodyPr/>
          <a:lstStyle/>
          <a:p>
            <a:r>
              <a:rPr lang="en-US" i="1" dirty="0"/>
              <a:t>In order of appearance</a:t>
            </a:r>
          </a:p>
        </p:txBody>
      </p:sp>
    </p:spTree>
    <p:extLst>
      <p:ext uri="{BB962C8B-B14F-4D97-AF65-F5344CB8AC3E}">
        <p14:creationId xmlns:p14="http://schemas.microsoft.com/office/powerpoint/2010/main" val="3324628997"/>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F404D2-1489-E243-BF15-2B62AD0D359D}"/>
              </a:ext>
            </a:extLst>
          </p:cNvPr>
          <p:cNvSpPr>
            <a:spLocks noGrp="1"/>
          </p:cNvSpPr>
          <p:nvPr>
            <p:ph type="sldNum" sz="quarter" idx="13"/>
          </p:nvPr>
        </p:nvSpPr>
        <p:spPr/>
        <p:txBody>
          <a:bodyPr/>
          <a:lstStyle/>
          <a:p>
            <a:fld id="{7BCC8D0D-EAEC-449D-9161-023DFF90F2E2}" type="slidenum">
              <a:rPr lang="en-US" smtClean="0"/>
              <a:pPr/>
              <a:t>102</a:t>
            </a:fld>
            <a:endParaRPr lang="en-US" dirty="0"/>
          </a:p>
        </p:txBody>
      </p:sp>
      <p:sp>
        <p:nvSpPr>
          <p:cNvPr id="6" name="Content Placeholder 5">
            <a:extLst>
              <a:ext uri="{FF2B5EF4-FFF2-40B4-BE49-F238E27FC236}">
                <a16:creationId xmlns:a16="http://schemas.microsoft.com/office/drawing/2014/main" id="{1029B3C4-8E09-8940-BF87-BC3E06031761}"/>
              </a:ext>
            </a:extLst>
          </p:cNvPr>
          <p:cNvSpPr>
            <a:spLocks noGrp="1"/>
          </p:cNvSpPr>
          <p:nvPr>
            <p:ph idx="1"/>
          </p:nvPr>
        </p:nvSpPr>
        <p:spPr>
          <a:xfrm>
            <a:off x="272109" y="1538843"/>
            <a:ext cx="8603878" cy="4546567"/>
          </a:xfrm>
        </p:spPr>
        <p:txBody>
          <a:bodyPr/>
          <a:lstStyle/>
          <a:p>
            <a:r>
              <a:rPr lang="en-US" sz="1000" dirty="0"/>
              <a:t>IT Band anatomy: 2021 UpToDate, Jackson J. Iliotibial band syndrome.</a:t>
            </a:r>
          </a:p>
          <a:p>
            <a:r>
              <a:rPr lang="en-US" sz="1000" dirty="0"/>
              <a:t>IT Band compression test and Thomson test: Sports Injury Bulletin, </a:t>
            </a:r>
            <a:r>
              <a:rPr lang="en-US" sz="1000" dirty="0" err="1"/>
              <a:t>Illiotibial</a:t>
            </a:r>
            <a:r>
              <a:rPr lang="en-US" sz="1000" dirty="0"/>
              <a:t> band syndrome: diagnosis and treatment: </a:t>
            </a:r>
            <a:r>
              <a:rPr lang="en-US" sz="1000" dirty="0">
                <a:hlinkClick r:id="rId3"/>
              </a:rPr>
              <a:t>https://www.sportsinjurybulletin.com/illiotibial-band-syndrome-diagnosis-and-treatment/</a:t>
            </a:r>
            <a:endParaRPr lang="en-US" sz="1000" dirty="0"/>
          </a:p>
          <a:p>
            <a:r>
              <a:rPr lang="en-US" sz="1000" dirty="0"/>
              <a:t>IT Band Ober test: </a:t>
            </a:r>
            <a:r>
              <a:rPr lang="en-US" sz="1000" dirty="0" err="1"/>
              <a:t>Sarwark</a:t>
            </a:r>
            <a:r>
              <a:rPr lang="en-US" sz="1000" dirty="0"/>
              <a:t>, JS, &amp; </a:t>
            </a:r>
            <a:r>
              <a:rPr lang="en-US" sz="1000" dirty="0" err="1"/>
              <a:t>LaBella</a:t>
            </a:r>
            <a:r>
              <a:rPr lang="en-US" sz="1000" dirty="0"/>
              <a:t>, CR (2014). Pediatric Orthopaedics and Sports Injuries: A Quick Reference Guide, 2nd Edition. AAP.</a:t>
            </a:r>
          </a:p>
          <a:p>
            <a:r>
              <a:rPr lang="en-US" sz="1000" dirty="0"/>
              <a:t>Shoulder anatomy diagram: </a:t>
            </a:r>
            <a:r>
              <a:rPr lang="en-US" sz="1000" dirty="0" err="1"/>
              <a:t>Yeovil</a:t>
            </a:r>
            <a:r>
              <a:rPr lang="en-US" sz="1000" dirty="0"/>
              <a:t> Hospital Healthcare, Sub-Acromial Decompression: </a:t>
            </a:r>
            <a:r>
              <a:rPr lang="en-US" sz="1000" dirty="0">
                <a:hlinkClick r:id="rId4"/>
              </a:rPr>
              <a:t>https://yeovilhospital.co.uk/sub-acromial-decompression/</a:t>
            </a:r>
            <a:endParaRPr lang="en-US" sz="1000" dirty="0"/>
          </a:p>
          <a:p>
            <a:r>
              <a:rPr lang="en-US" sz="1000" dirty="0"/>
              <a:t>Impingement syndrome diagram: Keenan CR, &amp; </a:t>
            </a:r>
            <a:r>
              <a:rPr lang="en-US" sz="1000" dirty="0" err="1"/>
              <a:t>Blotzer</a:t>
            </a:r>
            <a:r>
              <a:rPr lang="en-US" sz="1000" dirty="0"/>
              <a:t> J (2012). Chapter 52. Shoulder pain. Henderson MC, &amp; Tierney LM, Jr., &amp; Smetana GW(Eds.), The Patient History: An Evidence-Based Approach to Differential Diagnosis. McGraw Hill.</a:t>
            </a:r>
          </a:p>
          <a:p>
            <a:r>
              <a:rPr lang="en-US" sz="1000" dirty="0"/>
              <a:t>Shoulder exam, landmarks and Hawkins test: </a:t>
            </a:r>
            <a:r>
              <a:rPr lang="en-US" sz="1000" dirty="0" err="1"/>
              <a:t>Sarwark</a:t>
            </a:r>
            <a:r>
              <a:rPr lang="en-US" sz="1000" dirty="0"/>
              <a:t>, JS, &amp; </a:t>
            </a:r>
            <a:r>
              <a:rPr lang="en-US" sz="1000" dirty="0" err="1"/>
              <a:t>LaBella</a:t>
            </a:r>
            <a:r>
              <a:rPr lang="en-US" sz="1000" dirty="0"/>
              <a:t>, CR (2014). Pediatric Orthopaedics and Sports Injuries: A Quick Reference Guide, 2nd Edition. AAP. </a:t>
            </a:r>
          </a:p>
          <a:p>
            <a:r>
              <a:rPr lang="en-US" sz="1000" dirty="0"/>
              <a:t>Shoulder exam, </a:t>
            </a:r>
            <a:r>
              <a:rPr lang="en-US" sz="1000" dirty="0" err="1"/>
              <a:t>Neer</a:t>
            </a:r>
            <a:r>
              <a:rPr lang="en-US" sz="1000" dirty="0"/>
              <a:t> test: Woodward TW, et al. The painful shoulder: part I. Clinical evaluation. </a:t>
            </a:r>
            <a:r>
              <a:rPr lang="en-US" sz="1000" i="1" dirty="0"/>
              <a:t>Am Fam Physician</a:t>
            </a:r>
            <a:r>
              <a:rPr lang="en-US" sz="1000" dirty="0"/>
              <a:t>. 2000;61(10):3079-88.</a:t>
            </a:r>
          </a:p>
          <a:p>
            <a:r>
              <a:rPr lang="en-US" sz="1000" dirty="0"/>
              <a:t>Internal snapping hip anatomy diagram: Sport &amp; Spinal Physiotherapy, Dancers: How to Fix a Clicking Hip - Snapping Hip Syndrome: </a:t>
            </a:r>
            <a:r>
              <a:rPr lang="en-US" sz="1000" dirty="0">
                <a:hlinkClick r:id="rId5"/>
              </a:rPr>
              <a:t>https://sportandspinalphysio.com.au/dancers-how-to-fix-a-clicking-hip-snapping-hip-syndrome/</a:t>
            </a:r>
            <a:endParaRPr lang="en-US" sz="1000" dirty="0"/>
          </a:p>
          <a:p>
            <a:r>
              <a:rPr lang="en-US" sz="1000" dirty="0"/>
              <a:t>Internal snapping hip labral tear: </a:t>
            </a:r>
            <a:r>
              <a:rPr lang="en-US" sz="1000" dirty="0" err="1"/>
              <a:t>Lexmedicus</a:t>
            </a:r>
            <a:r>
              <a:rPr lang="en-US" sz="1000" dirty="0"/>
              <a:t>, Snapping Hip: </a:t>
            </a:r>
            <a:r>
              <a:rPr lang="en-US" sz="1000" dirty="0">
                <a:hlinkClick r:id="rId6"/>
              </a:rPr>
              <a:t>https://pathologies.lexmedicus.com.au/collection/snapping-hip-coxa-saltans-2</a:t>
            </a:r>
            <a:endParaRPr lang="en-US" sz="1000" dirty="0"/>
          </a:p>
          <a:p>
            <a:r>
              <a:rPr lang="en-US" sz="1000" dirty="0"/>
              <a:t>External snapping hip anatomy diagram: Simone Muscat Physio, Injury Spotlight - The Snapping Hip: </a:t>
            </a:r>
            <a:r>
              <a:rPr lang="en-US" sz="1000" dirty="0">
                <a:hlinkClick r:id="rId7"/>
              </a:rPr>
              <a:t>https://www.simonemuscat.physio/injury-spotlight-the-snapping-hip</a:t>
            </a:r>
            <a:endParaRPr lang="en-US" sz="1000" dirty="0"/>
          </a:p>
          <a:p>
            <a:r>
              <a:rPr lang="en-US" sz="1000" dirty="0"/>
              <a:t>Tibial stress fracture radiographs (top and bottom): </a:t>
            </a:r>
            <a:r>
              <a:rPr lang="en-US" sz="1000" dirty="0" err="1"/>
              <a:t>Swischuk</a:t>
            </a:r>
            <a:r>
              <a:rPr lang="en-US" sz="1000" dirty="0"/>
              <a:t> LE, et al. Tibial stress phenomena and fractures: imaging evaluation. </a:t>
            </a:r>
            <a:r>
              <a:rPr lang="en-US" sz="1000" i="1" dirty="0" err="1"/>
              <a:t>Emerg</a:t>
            </a:r>
            <a:r>
              <a:rPr lang="en-US" sz="1000" i="1" dirty="0"/>
              <a:t> </a:t>
            </a:r>
            <a:r>
              <a:rPr lang="en-US" sz="1000" i="1" dirty="0" err="1"/>
              <a:t>Radiol</a:t>
            </a:r>
            <a:r>
              <a:rPr lang="en-US" sz="1000" dirty="0"/>
              <a:t>. 2014;21(2):173-7.</a:t>
            </a:r>
          </a:p>
          <a:p>
            <a:r>
              <a:rPr lang="en-US" sz="1000" dirty="0"/>
              <a:t>Medial tibial stress syndrome diagram: American Academy of Orthopaedic Surgeons, </a:t>
            </a:r>
            <a:r>
              <a:rPr lang="en-US" sz="1000" dirty="0" err="1"/>
              <a:t>OrthoInfo</a:t>
            </a:r>
            <a:r>
              <a:rPr lang="en-US" sz="1000" dirty="0"/>
              <a:t>, Shin Splints: </a:t>
            </a:r>
            <a:r>
              <a:rPr lang="en-US" sz="1000" dirty="0">
                <a:hlinkClick r:id="rId8"/>
              </a:rPr>
              <a:t>https://orthoinfo.aaos.org/en/diseases--conditions/shin-splints/</a:t>
            </a:r>
            <a:endParaRPr lang="en-US" sz="1000" dirty="0"/>
          </a:p>
          <a:p>
            <a:pPr lvl="1"/>
            <a:endParaRPr lang="en-US" sz="1000" dirty="0"/>
          </a:p>
        </p:txBody>
      </p:sp>
      <p:sp>
        <p:nvSpPr>
          <p:cNvPr id="10" name="Title 3">
            <a:extLst>
              <a:ext uri="{FF2B5EF4-FFF2-40B4-BE49-F238E27FC236}">
                <a16:creationId xmlns:a16="http://schemas.microsoft.com/office/drawing/2014/main" id="{853E4F85-10C1-E948-8D89-91AD7B2F10B2}"/>
              </a:ext>
            </a:extLst>
          </p:cNvPr>
          <p:cNvSpPr>
            <a:spLocks noGrp="1"/>
          </p:cNvSpPr>
          <p:nvPr>
            <p:ph type="title"/>
          </p:nvPr>
        </p:nvSpPr>
        <p:spPr>
          <a:xfrm>
            <a:off x="454025" y="425450"/>
            <a:ext cx="8172450" cy="611188"/>
          </a:xfrm>
        </p:spPr>
        <p:txBody>
          <a:bodyPr/>
          <a:lstStyle/>
          <a:p>
            <a:r>
              <a:rPr lang="en-US" dirty="0"/>
              <a:t>Image Sources</a:t>
            </a:r>
          </a:p>
        </p:txBody>
      </p:sp>
      <p:sp>
        <p:nvSpPr>
          <p:cNvPr id="11" name="Text Placeholder 7">
            <a:extLst>
              <a:ext uri="{FF2B5EF4-FFF2-40B4-BE49-F238E27FC236}">
                <a16:creationId xmlns:a16="http://schemas.microsoft.com/office/drawing/2014/main" id="{42BE3548-EBD0-C24C-BE82-BDA19B5B6026}"/>
              </a:ext>
            </a:extLst>
          </p:cNvPr>
          <p:cNvSpPr>
            <a:spLocks noGrp="1"/>
          </p:cNvSpPr>
          <p:nvPr>
            <p:ph type="body" sz="quarter" idx="15"/>
          </p:nvPr>
        </p:nvSpPr>
        <p:spPr>
          <a:xfrm>
            <a:off x="457202" y="927655"/>
            <a:ext cx="8169964" cy="477079"/>
          </a:xfrm>
        </p:spPr>
        <p:txBody>
          <a:bodyPr/>
          <a:lstStyle/>
          <a:p>
            <a:r>
              <a:rPr lang="en-US" i="1" dirty="0"/>
              <a:t>In order of appearance</a:t>
            </a:r>
          </a:p>
        </p:txBody>
      </p:sp>
    </p:spTree>
    <p:extLst>
      <p:ext uri="{BB962C8B-B14F-4D97-AF65-F5344CB8AC3E}">
        <p14:creationId xmlns:p14="http://schemas.microsoft.com/office/powerpoint/2010/main" val="3334543261"/>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F404D2-1489-E243-BF15-2B62AD0D359D}"/>
              </a:ext>
            </a:extLst>
          </p:cNvPr>
          <p:cNvSpPr>
            <a:spLocks noGrp="1"/>
          </p:cNvSpPr>
          <p:nvPr>
            <p:ph type="sldNum" sz="quarter" idx="13"/>
          </p:nvPr>
        </p:nvSpPr>
        <p:spPr/>
        <p:txBody>
          <a:bodyPr/>
          <a:lstStyle/>
          <a:p>
            <a:fld id="{7BCC8D0D-EAEC-449D-9161-023DFF90F2E2}" type="slidenum">
              <a:rPr lang="en-US" smtClean="0"/>
              <a:pPr/>
              <a:t>103</a:t>
            </a:fld>
            <a:endParaRPr lang="en-US" dirty="0"/>
          </a:p>
        </p:txBody>
      </p:sp>
      <p:sp>
        <p:nvSpPr>
          <p:cNvPr id="6" name="Content Placeholder 5">
            <a:extLst>
              <a:ext uri="{FF2B5EF4-FFF2-40B4-BE49-F238E27FC236}">
                <a16:creationId xmlns:a16="http://schemas.microsoft.com/office/drawing/2014/main" id="{1029B3C4-8E09-8940-BF87-BC3E06031761}"/>
              </a:ext>
            </a:extLst>
          </p:cNvPr>
          <p:cNvSpPr>
            <a:spLocks noGrp="1"/>
          </p:cNvSpPr>
          <p:nvPr>
            <p:ph idx="1"/>
          </p:nvPr>
        </p:nvSpPr>
        <p:spPr>
          <a:xfrm>
            <a:off x="272109" y="1538843"/>
            <a:ext cx="8603878" cy="4546567"/>
          </a:xfrm>
        </p:spPr>
        <p:txBody>
          <a:bodyPr/>
          <a:lstStyle/>
          <a:p>
            <a:r>
              <a:rPr lang="en-US" sz="1000" dirty="0"/>
              <a:t>Metatarsal stress fracture anatomy: American Academy of Orthopaedic Surgeons, </a:t>
            </a:r>
            <a:r>
              <a:rPr lang="en-US" sz="1000" dirty="0" err="1"/>
              <a:t>OrthoInfo</a:t>
            </a:r>
            <a:r>
              <a:rPr lang="en-US" sz="1000" dirty="0"/>
              <a:t>, Stress Fractures of the Foot and Ankle: </a:t>
            </a:r>
            <a:r>
              <a:rPr lang="en-US" sz="1000" dirty="0">
                <a:hlinkClick r:id="rId3"/>
              </a:rPr>
              <a:t>https://orthoinfo.aaos.org/en/diseases--conditions/stress-fractures-of-the-foot-and-ankle/</a:t>
            </a:r>
            <a:endParaRPr lang="en-US" sz="1000" dirty="0"/>
          </a:p>
          <a:p>
            <a:r>
              <a:rPr lang="en-US" sz="1000" dirty="0"/>
              <a:t>Iselin and 5</a:t>
            </a:r>
            <a:r>
              <a:rPr lang="en-US" sz="1000" baseline="30000" dirty="0"/>
              <a:t>th</a:t>
            </a:r>
            <a:r>
              <a:rPr lang="en-US" sz="1000" dirty="0"/>
              <a:t> metatarsal fracture types diagram: </a:t>
            </a:r>
            <a:r>
              <a:rPr lang="en-US" sz="1000" dirty="0" err="1"/>
              <a:t>Kishan</a:t>
            </a:r>
            <a:r>
              <a:rPr lang="en-US" sz="1000" dirty="0"/>
              <a:t> TV, et al. Iselin's disease: Traction apophysitis of the fifth metatarsal base, a rare cause of lateral foot pain. </a:t>
            </a:r>
            <a:r>
              <a:rPr lang="en-US" sz="1000" i="1" dirty="0"/>
              <a:t>Medical Journal, Armed Forces India</a:t>
            </a:r>
            <a:r>
              <a:rPr lang="en-US" sz="1000" dirty="0"/>
              <a:t>. 2016;72(3):299-301.</a:t>
            </a:r>
          </a:p>
          <a:p>
            <a:r>
              <a:rPr lang="en-US" sz="1000" dirty="0"/>
              <a:t>Metatarsal stress fracture radiograph and MRI: </a:t>
            </a:r>
            <a:r>
              <a:rPr lang="en-US" sz="1000" dirty="0" err="1"/>
              <a:t>Sarwark</a:t>
            </a:r>
            <a:r>
              <a:rPr lang="en-US" sz="1000" dirty="0"/>
              <a:t>, JS, &amp; </a:t>
            </a:r>
            <a:r>
              <a:rPr lang="en-US" sz="1000" dirty="0" err="1"/>
              <a:t>LaBella</a:t>
            </a:r>
            <a:r>
              <a:rPr lang="en-US" sz="1000" dirty="0"/>
              <a:t>, CR (2014). Pediatric Orthopaedics and Sports Injuries: A Quick Reference Guide, 2nd Edition. AAP.</a:t>
            </a:r>
          </a:p>
          <a:p>
            <a:r>
              <a:rPr lang="en-US" sz="1000" dirty="0"/>
              <a:t>Spondylolysis anatomy diagram: American Academy of Orthopaedic Surgeons, </a:t>
            </a:r>
            <a:r>
              <a:rPr lang="en-US" sz="1000" dirty="0" err="1"/>
              <a:t>OrthoInfo</a:t>
            </a:r>
            <a:r>
              <a:rPr lang="en-US" sz="1000" dirty="0"/>
              <a:t>, Spondylolysis and Spondylolisthesis: </a:t>
            </a:r>
            <a:r>
              <a:rPr lang="en-US" sz="1000" dirty="0">
                <a:hlinkClick r:id="rId4"/>
              </a:rPr>
              <a:t>https://orthoinfo.aaos.org/en/diseases--conditions/spondylolysis-and-spondylolisthesis/</a:t>
            </a:r>
            <a:endParaRPr lang="en-US" sz="1000" dirty="0"/>
          </a:p>
          <a:p>
            <a:r>
              <a:rPr lang="en-US" sz="1000" dirty="0"/>
              <a:t>Stork test: </a:t>
            </a:r>
            <a:r>
              <a:rPr lang="en-US" sz="1000" dirty="0" err="1"/>
              <a:t>Sarwark</a:t>
            </a:r>
            <a:r>
              <a:rPr lang="en-US" sz="1000" dirty="0"/>
              <a:t>, JS, &amp; </a:t>
            </a:r>
            <a:r>
              <a:rPr lang="en-US" sz="1000" dirty="0" err="1"/>
              <a:t>LaBella</a:t>
            </a:r>
            <a:r>
              <a:rPr lang="en-US" sz="1000" dirty="0"/>
              <a:t>, CR (2014). Pediatric Orthopaedics and Sports Injuries: A Quick Reference Guide, 2nd Edition. AAP.</a:t>
            </a:r>
          </a:p>
          <a:p>
            <a:r>
              <a:rPr lang="en-US" sz="1000" dirty="0"/>
              <a:t>Scotty dog sign radiograph: Radiology Key, Pediatric Considerations in Sports-Specific Injuries: </a:t>
            </a:r>
            <a:r>
              <a:rPr lang="en-US" sz="1000" dirty="0">
                <a:hlinkClick r:id="rId5"/>
              </a:rPr>
              <a:t>https://radiologykey.com/pediatric-considerations-in-sports-specific-injuries/</a:t>
            </a:r>
            <a:endParaRPr lang="en-US" sz="1000" dirty="0"/>
          </a:p>
          <a:p>
            <a:r>
              <a:rPr lang="en-US" sz="1000" dirty="0"/>
              <a:t>Scotty dog sign diagram: </a:t>
            </a:r>
            <a:r>
              <a:rPr lang="en-US" sz="1000" dirty="0" err="1"/>
              <a:t>Sarwark</a:t>
            </a:r>
            <a:r>
              <a:rPr lang="en-US" sz="1000" dirty="0"/>
              <a:t>, JS, &amp; </a:t>
            </a:r>
            <a:r>
              <a:rPr lang="en-US" sz="1000" dirty="0" err="1"/>
              <a:t>LaBella</a:t>
            </a:r>
            <a:r>
              <a:rPr lang="en-US" sz="1000" dirty="0"/>
              <a:t>, CR (2014). Pediatric Orthopaedics and Sports Injuries: A Quick Reference Guide, 2nd Edition. AAP.</a:t>
            </a:r>
          </a:p>
          <a:p>
            <a:r>
              <a:rPr lang="en-US" sz="1000" dirty="0"/>
              <a:t>Herniated disc diagram (top and bottom) and MRI: American Academy of Orthopaedic Surgeons, </a:t>
            </a:r>
            <a:r>
              <a:rPr lang="en-US" sz="1000" dirty="0" err="1"/>
              <a:t>OrthoInfo</a:t>
            </a:r>
            <a:r>
              <a:rPr lang="en-US" sz="1000" dirty="0"/>
              <a:t>, Herniated Disk in the Lower Back: </a:t>
            </a:r>
            <a:r>
              <a:rPr lang="en-US" sz="1000" dirty="0">
                <a:hlinkClick r:id="rId6"/>
              </a:rPr>
              <a:t>https://orthoinfo.aaos.org/en/diseases--conditions/herniated-disk-in-the-lower-back/</a:t>
            </a:r>
            <a:endParaRPr lang="en-US" sz="1000" dirty="0"/>
          </a:p>
          <a:p>
            <a:r>
              <a:rPr lang="en-US" sz="1000" dirty="0"/>
              <a:t>Lumbar lordosis diagram: Strauss Scoliosis Correction, Lordosis: Causes, Symptoms, and Treatments: </a:t>
            </a:r>
            <a:r>
              <a:rPr lang="en-US" sz="1000" dirty="0">
                <a:hlinkClick r:id="rId7"/>
              </a:rPr>
              <a:t>https://www.hudsonvalleyscoliosis.com/what-is-scoliosis/lordosis/</a:t>
            </a:r>
            <a:endParaRPr lang="en-US" sz="1000" dirty="0"/>
          </a:p>
          <a:p>
            <a:r>
              <a:rPr lang="en-US" sz="1000" dirty="0"/>
              <a:t>RED-S figure: Mountjoy M, et al. The IOC consensus statement: beyond the Female Athlete Triad – relative energy deficiency in sport (RED-S). </a:t>
            </a:r>
            <a:r>
              <a:rPr lang="en-US" sz="1000" i="1" dirty="0"/>
              <a:t>Br J Sports Med. </a:t>
            </a:r>
            <a:r>
              <a:rPr lang="en-US" sz="1000" dirty="0"/>
              <a:t>2014;48:491-7. </a:t>
            </a:r>
          </a:p>
          <a:p>
            <a:r>
              <a:rPr lang="en-US" sz="1000" dirty="0"/>
              <a:t>Spectrum of disordered eating figure: Wells KR, et al. The Australian Institute of Sport (AIS) and National Eating Disorders Collaboration (NEDC) position statement on disordered eating in high performance sport. </a:t>
            </a:r>
            <a:r>
              <a:rPr lang="en-US" sz="1000" i="1" dirty="0"/>
              <a:t>Br J Sports Med </a:t>
            </a:r>
            <a:r>
              <a:rPr lang="en-US" sz="1000" dirty="0"/>
              <a:t>2020;54:1247-1258</a:t>
            </a:r>
          </a:p>
          <a:p>
            <a:pPr lvl="1"/>
            <a:endParaRPr lang="en-US" sz="1000" dirty="0"/>
          </a:p>
        </p:txBody>
      </p:sp>
      <p:sp>
        <p:nvSpPr>
          <p:cNvPr id="10" name="Title 3">
            <a:extLst>
              <a:ext uri="{FF2B5EF4-FFF2-40B4-BE49-F238E27FC236}">
                <a16:creationId xmlns:a16="http://schemas.microsoft.com/office/drawing/2014/main" id="{853E4F85-10C1-E948-8D89-91AD7B2F10B2}"/>
              </a:ext>
            </a:extLst>
          </p:cNvPr>
          <p:cNvSpPr>
            <a:spLocks noGrp="1"/>
          </p:cNvSpPr>
          <p:nvPr>
            <p:ph type="title"/>
          </p:nvPr>
        </p:nvSpPr>
        <p:spPr>
          <a:xfrm>
            <a:off x="454025" y="425450"/>
            <a:ext cx="8172450" cy="611188"/>
          </a:xfrm>
        </p:spPr>
        <p:txBody>
          <a:bodyPr/>
          <a:lstStyle/>
          <a:p>
            <a:r>
              <a:rPr lang="en-US" dirty="0"/>
              <a:t>Image Sources</a:t>
            </a:r>
          </a:p>
        </p:txBody>
      </p:sp>
      <p:sp>
        <p:nvSpPr>
          <p:cNvPr id="11" name="Text Placeholder 7">
            <a:extLst>
              <a:ext uri="{FF2B5EF4-FFF2-40B4-BE49-F238E27FC236}">
                <a16:creationId xmlns:a16="http://schemas.microsoft.com/office/drawing/2014/main" id="{42BE3548-EBD0-C24C-BE82-BDA19B5B6026}"/>
              </a:ext>
            </a:extLst>
          </p:cNvPr>
          <p:cNvSpPr>
            <a:spLocks noGrp="1"/>
          </p:cNvSpPr>
          <p:nvPr>
            <p:ph type="body" sz="quarter" idx="15"/>
          </p:nvPr>
        </p:nvSpPr>
        <p:spPr>
          <a:xfrm>
            <a:off x="457202" y="927655"/>
            <a:ext cx="8169964" cy="477079"/>
          </a:xfrm>
        </p:spPr>
        <p:txBody>
          <a:bodyPr/>
          <a:lstStyle/>
          <a:p>
            <a:r>
              <a:rPr lang="en-US" i="1" dirty="0"/>
              <a:t>In order of appearance</a:t>
            </a:r>
          </a:p>
        </p:txBody>
      </p:sp>
    </p:spTree>
    <p:extLst>
      <p:ext uri="{BB962C8B-B14F-4D97-AF65-F5344CB8AC3E}">
        <p14:creationId xmlns:p14="http://schemas.microsoft.com/office/powerpoint/2010/main" val="28554827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172D90-1105-CC47-A9D6-4DC875329716}"/>
              </a:ext>
            </a:extLst>
          </p:cNvPr>
          <p:cNvSpPr>
            <a:spLocks noGrp="1"/>
          </p:cNvSpPr>
          <p:nvPr>
            <p:ph type="sldNum" sz="quarter" idx="13"/>
          </p:nvPr>
        </p:nvSpPr>
        <p:spPr/>
        <p:txBody>
          <a:bodyPr/>
          <a:lstStyle/>
          <a:p>
            <a:fld id="{7BCC8D0D-EAEC-449D-9161-023DFF90F2E2}" type="slidenum">
              <a:rPr lang="en-US" smtClean="0"/>
              <a:pPr/>
              <a:t>11</a:t>
            </a:fld>
            <a:endParaRPr lang="en-US" dirty="0"/>
          </a:p>
        </p:txBody>
      </p:sp>
      <p:sp>
        <p:nvSpPr>
          <p:cNvPr id="4" name="Title 3">
            <a:extLst>
              <a:ext uri="{FF2B5EF4-FFF2-40B4-BE49-F238E27FC236}">
                <a16:creationId xmlns:a16="http://schemas.microsoft.com/office/drawing/2014/main" id="{FEC7C233-5FFC-884F-98A6-629167ECD71E}"/>
              </a:ext>
            </a:extLst>
          </p:cNvPr>
          <p:cNvSpPr>
            <a:spLocks noGrp="1"/>
          </p:cNvSpPr>
          <p:nvPr>
            <p:ph type="title"/>
          </p:nvPr>
        </p:nvSpPr>
        <p:spPr/>
        <p:txBody>
          <a:bodyPr/>
          <a:lstStyle/>
          <a:p>
            <a:r>
              <a:rPr lang="en-US" dirty="0"/>
              <a:t>Medial Epicondyle Apophysitis</a:t>
            </a:r>
          </a:p>
        </p:txBody>
      </p:sp>
      <p:sp>
        <p:nvSpPr>
          <p:cNvPr id="5" name="Text Placeholder 4">
            <a:extLst>
              <a:ext uri="{FF2B5EF4-FFF2-40B4-BE49-F238E27FC236}">
                <a16:creationId xmlns:a16="http://schemas.microsoft.com/office/drawing/2014/main" id="{746F916C-6CBA-BF49-8B3D-CFA0A0F953C0}"/>
              </a:ext>
            </a:extLst>
          </p:cNvPr>
          <p:cNvSpPr>
            <a:spLocks noGrp="1"/>
          </p:cNvSpPr>
          <p:nvPr>
            <p:ph type="body" sz="quarter" idx="15"/>
          </p:nvPr>
        </p:nvSpPr>
        <p:spPr/>
        <p:txBody>
          <a:bodyPr/>
          <a:lstStyle/>
          <a:p>
            <a:r>
              <a:rPr lang="en-US" b="1" dirty="0"/>
              <a:t>Little League Elbow</a:t>
            </a:r>
            <a:endParaRPr lang="en-US" dirty="0"/>
          </a:p>
        </p:txBody>
      </p:sp>
      <p:sp>
        <p:nvSpPr>
          <p:cNvPr id="6" name="Content Placeholder 5">
            <a:extLst>
              <a:ext uri="{FF2B5EF4-FFF2-40B4-BE49-F238E27FC236}">
                <a16:creationId xmlns:a16="http://schemas.microsoft.com/office/drawing/2014/main" id="{4CB656BD-FAFD-2B4C-9BDC-7BAC5BB2F1D9}"/>
              </a:ext>
            </a:extLst>
          </p:cNvPr>
          <p:cNvSpPr>
            <a:spLocks noGrp="1"/>
          </p:cNvSpPr>
          <p:nvPr>
            <p:ph idx="1"/>
          </p:nvPr>
        </p:nvSpPr>
        <p:spPr>
          <a:xfrm>
            <a:off x="406287" y="1683943"/>
            <a:ext cx="5566555" cy="4260097"/>
          </a:xfrm>
        </p:spPr>
        <p:txBody>
          <a:bodyPr/>
          <a:lstStyle/>
          <a:p>
            <a:r>
              <a:rPr lang="en-US" b="1" dirty="0"/>
              <a:t>Sports</a:t>
            </a:r>
            <a:r>
              <a:rPr lang="en-US" dirty="0"/>
              <a:t>: overhead athletes and throwers</a:t>
            </a:r>
          </a:p>
          <a:p>
            <a:r>
              <a:rPr lang="en-US" b="1" dirty="0"/>
              <a:t>Mechanism</a:t>
            </a:r>
            <a:r>
              <a:rPr lang="en-US" dirty="0"/>
              <a:t>: repetitive valgus force at elbow that occurs with pitching/throwing motion </a:t>
            </a:r>
            <a:r>
              <a:rPr lang="en-US" dirty="0">
                <a:sym typeface="Wingdings" pitchFamily="2" charset="2"/>
              </a:rPr>
              <a:t> </a:t>
            </a:r>
            <a:r>
              <a:rPr lang="en-US" dirty="0"/>
              <a:t>traction stress at medial side of elbow</a:t>
            </a:r>
          </a:p>
          <a:p>
            <a:r>
              <a:rPr lang="en-US" b="1" dirty="0"/>
              <a:t>Presentation</a:t>
            </a:r>
            <a:r>
              <a:rPr lang="en-US" dirty="0"/>
              <a:t>: 9-12 years old, medial elbow pain during or after pitching, +/- stiffness or swelling, limited elbow extension, occasionally mechanical symptoms</a:t>
            </a:r>
          </a:p>
          <a:p>
            <a:r>
              <a:rPr lang="en-US" b="1" dirty="0"/>
              <a:t>Exam</a:t>
            </a:r>
            <a:r>
              <a:rPr lang="en-US" dirty="0"/>
              <a:t>: focal TTP over medial epicondyle, +/- swelling or effusion</a:t>
            </a:r>
          </a:p>
          <a:p>
            <a:endParaRPr lang="en-US" dirty="0"/>
          </a:p>
        </p:txBody>
      </p:sp>
      <p:pic>
        <p:nvPicPr>
          <p:cNvPr id="4098" name="Picture 2" descr="Pitcher’s Elbow">
            <a:extLst>
              <a:ext uri="{FF2B5EF4-FFF2-40B4-BE49-F238E27FC236}">
                <a16:creationId xmlns:a16="http://schemas.microsoft.com/office/drawing/2014/main" id="{49AD7249-E5F6-4C42-A722-6B28918933E1}"/>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5922498" y="1036451"/>
            <a:ext cx="3024554" cy="490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4406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172D90-1105-CC47-A9D6-4DC875329716}"/>
              </a:ext>
            </a:extLst>
          </p:cNvPr>
          <p:cNvSpPr>
            <a:spLocks noGrp="1"/>
          </p:cNvSpPr>
          <p:nvPr>
            <p:ph type="sldNum" sz="quarter" idx="13"/>
          </p:nvPr>
        </p:nvSpPr>
        <p:spPr/>
        <p:txBody>
          <a:bodyPr/>
          <a:lstStyle/>
          <a:p>
            <a:fld id="{7BCC8D0D-EAEC-449D-9161-023DFF90F2E2}" type="slidenum">
              <a:rPr lang="en-US" smtClean="0"/>
              <a:pPr/>
              <a:t>12</a:t>
            </a:fld>
            <a:endParaRPr lang="en-US" dirty="0"/>
          </a:p>
        </p:txBody>
      </p:sp>
      <p:sp>
        <p:nvSpPr>
          <p:cNvPr id="4" name="Title 3">
            <a:extLst>
              <a:ext uri="{FF2B5EF4-FFF2-40B4-BE49-F238E27FC236}">
                <a16:creationId xmlns:a16="http://schemas.microsoft.com/office/drawing/2014/main" id="{FEC7C233-5FFC-884F-98A6-629167ECD71E}"/>
              </a:ext>
            </a:extLst>
          </p:cNvPr>
          <p:cNvSpPr>
            <a:spLocks noGrp="1"/>
          </p:cNvSpPr>
          <p:nvPr>
            <p:ph type="title"/>
          </p:nvPr>
        </p:nvSpPr>
        <p:spPr/>
        <p:txBody>
          <a:bodyPr/>
          <a:lstStyle/>
          <a:p>
            <a:r>
              <a:rPr lang="en-US" dirty="0"/>
              <a:t>Medial Epicondyle Apophysitis</a:t>
            </a:r>
          </a:p>
        </p:txBody>
      </p:sp>
      <p:sp>
        <p:nvSpPr>
          <p:cNvPr id="5" name="Text Placeholder 4">
            <a:extLst>
              <a:ext uri="{FF2B5EF4-FFF2-40B4-BE49-F238E27FC236}">
                <a16:creationId xmlns:a16="http://schemas.microsoft.com/office/drawing/2014/main" id="{746F916C-6CBA-BF49-8B3D-CFA0A0F953C0}"/>
              </a:ext>
            </a:extLst>
          </p:cNvPr>
          <p:cNvSpPr>
            <a:spLocks noGrp="1"/>
          </p:cNvSpPr>
          <p:nvPr>
            <p:ph type="body" sz="quarter" idx="15"/>
          </p:nvPr>
        </p:nvSpPr>
        <p:spPr/>
        <p:txBody>
          <a:bodyPr/>
          <a:lstStyle/>
          <a:p>
            <a:r>
              <a:rPr lang="en-US" b="1" dirty="0"/>
              <a:t>Little League Elbow</a:t>
            </a:r>
            <a:endParaRPr lang="en-US" dirty="0"/>
          </a:p>
        </p:txBody>
      </p:sp>
      <p:sp>
        <p:nvSpPr>
          <p:cNvPr id="6" name="Content Placeholder 5">
            <a:extLst>
              <a:ext uri="{FF2B5EF4-FFF2-40B4-BE49-F238E27FC236}">
                <a16:creationId xmlns:a16="http://schemas.microsoft.com/office/drawing/2014/main" id="{4CB656BD-FAFD-2B4C-9BDC-7BAC5BB2F1D9}"/>
              </a:ext>
            </a:extLst>
          </p:cNvPr>
          <p:cNvSpPr>
            <a:spLocks noGrp="1"/>
          </p:cNvSpPr>
          <p:nvPr>
            <p:ph idx="1"/>
          </p:nvPr>
        </p:nvSpPr>
        <p:spPr>
          <a:xfrm>
            <a:off x="219696" y="1473372"/>
            <a:ext cx="5763004" cy="5224973"/>
          </a:xfrm>
          <a:solidFill>
            <a:schemeClr val="bg1"/>
          </a:solidFill>
        </p:spPr>
        <p:txBody>
          <a:bodyPr/>
          <a:lstStyle/>
          <a:p>
            <a:r>
              <a:rPr lang="en-US" sz="2000" b="1" dirty="0"/>
              <a:t>Diagnosis</a:t>
            </a:r>
            <a:r>
              <a:rPr lang="en-US" sz="2000" dirty="0"/>
              <a:t>: clinical, XR often negative in early stages but may show </a:t>
            </a:r>
            <a:r>
              <a:rPr lang="en-US" sz="2000" dirty="0" err="1"/>
              <a:t>physeal</a:t>
            </a:r>
            <a:r>
              <a:rPr lang="en-US" sz="2000" dirty="0"/>
              <a:t> widening, sclerosis, fragmentation</a:t>
            </a:r>
          </a:p>
          <a:p>
            <a:r>
              <a:rPr lang="en-US" sz="2000" b="1" dirty="0"/>
              <a:t>Plan</a:t>
            </a:r>
            <a:r>
              <a:rPr lang="en-US" sz="2000" dirty="0"/>
              <a:t>: rest until pain and tenderness resolve (usually 4-6 weeks), PT when pain-free, then RTP over 4-6 weeks gradually</a:t>
            </a:r>
          </a:p>
          <a:p>
            <a:pPr lvl="1"/>
            <a:r>
              <a:rPr lang="en-US" i="1" dirty="0"/>
              <a:t>When to refer</a:t>
            </a:r>
            <a:r>
              <a:rPr lang="en-US" dirty="0"/>
              <a:t>: no improvement after 6-8 weeks of rest, guidance for PT or clearance for return to throwing, widening or displacement of apophysis &gt; 5 mm </a:t>
            </a:r>
          </a:p>
          <a:p>
            <a:r>
              <a:rPr lang="en-US" sz="2000" b="1" dirty="0"/>
              <a:t>Prognosis</a:t>
            </a:r>
            <a:r>
              <a:rPr lang="en-US" sz="2000" dirty="0"/>
              <a:t>: return to competitive sports 8-12 weeks, if untreated risk of avulsion fracture, growth disturbance, arthrosis</a:t>
            </a:r>
          </a:p>
          <a:p>
            <a:r>
              <a:rPr lang="en-US" sz="2000" b="1" dirty="0"/>
              <a:t>Prevention</a:t>
            </a:r>
            <a:r>
              <a:rPr lang="en-US" sz="2000" dirty="0"/>
              <a:t>: pitch count guidelines, education, biomechanics, core strength and cardiovascular fitness</a:t>
            </a:r>
          </a:p>
          <a:p>
            <a:endParaRPr lang="en-US" sz="2000" dirty="0"/>
          </a:p>
          <a:p>
            <a:endParaRPr lang="en-US" sz="2000" dirty="0"/>
          </a:p>
          <a:p>
            <a:endParaRPr lang="en-US" sz="2000" dirty="0"/>
          </a:p>
        </p:txBody>
      </p:sp>
      <p:pic>
        <p:nvPicPr>
          <p:cNvPr id="7" name="Picture 6" descr="A picture containing blur&#10;&#10;Description automatically generated">
            <a:extLst>
              <a:ext uri="{FF2B5EF4-FFF2-40B4-BE49-F238E27FC236}">
                <a16:creationId xmlns:a16="http://schemas.microsoft.com/office/drawing/2014/main" id="{8DCA8D5B-8BB4-E140-93A2-2D6D51D63A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5152" y="2129061"/>
            <a:ext cx="2705611" cy="3440468"/>
          </a:xfrm>
          <a:prstGeom prst="rect">
            <a:avLst/>
          </a:prstGeom>
        </p:spPr>
      </p:pic>
    </p:spTree>
    <p:extLst>
      <p:ext uri="{BB962C8B-B14F-4D97-AF65-F5344CB8AC3E}">
        <p14:creationId xmlns:p14="http://schemas.microsoft.com/office/powerpoint/2010/main" val="31688388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13</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2</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12 year-old male p/w atraumatic right knee pain x 2 weeks.</a:t>
            </a:r>
          </a:p>
          <a:p>
            <a:r>
              <a:rPr lang="en-US" dirty="0"/>
              <a:t>He plays basketball on his middle school team and recently joined a traveling club team.</a:t>
            </a:r>
          </a:p>
          <a:p>
            <a:r>
              <a:rPr lang="en-US" dirty="0"/>
              <a:t>Pain is anterior, intermittent, worse with running and jumping, improved with rest.</a:t>
            </a:r>
          </a:p>
          <a:p>
            <a:r>
              <a:rPr lang="en-US" dirty="0"/>
              <a:t>On exam, he has tight hamstrings and quadriceps, and TTP over the inferior pole of the patella.</a:t>
            </a:r>
          </a:p>
        </p:txBody>
      </p:sp>
    </p:spTree>
    <p:extLst>
      <p:ext uri="{BB962C8B-B14F-4D97-AF65-F5344CB8AC3E}">
        <p14:creationId xmlns:p14="http://schemas.microsoft.com/office/powerpoint/2010/main" val="8824700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14</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2</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Osgood-Schlatter disease</a:t>
            </a:r>
          </a:p>
          <a:p>
            <a:pPr marL="457200" indent="-457200">
              <a:buFont typeface="+mj-lt"/>
              <a:buAutoNum type="alphaUcPeriod"/>
            </a:pPr>
            <a:r>
              <a:rPr lang="en-US" dirty="0"/>
              <a:t>Patellofemoral pain syndrome</a:t>
            </a:r>
          </a:p>
          <a:p>
            <a:pPr marL="457200" indent="-457200">
              <a:buFont typeface="+mj-lt"/>
              <a:buAutoNum type="alphaUcPeriod"/>
            </a:pPr>
            <a:r>
              <a:rPr lang="en-US" dirty="0"/>
              <a:t>Sinding-Larsen-Johansson</a:t>
            </a:r>
          </a:p>
          <a:p>
            <a:pPr marL="457200" indent="-457200">
              <a:buFont typeface="+mj-lt"/>
              <a:buAutoNum type="alphaUcPeriod"/>
            </a:pPr>
            <a:r>
              <a:rPr lang="en-US" dirty="0"/>
              <a:t>Patellar tendonitis</a:t>
            </a:r>
          </a:p>
          <a:p>
            <a:pPr marL="457200" indent="-457200">
              <a:buFont typeface="+mj-lt"/>
              <a:buAutoNum type="alphaUcPeriod"/>
            </a:pPr>
            <a:r>
              <a:rPr lang="en-US" dirty="0"/>
              <a:t>Osteochondritis dissecans</a:t>
            </a:r>
          </a:p>
          <a:p>
            <a:pPr marL="457200" indent="-457200">
              <a:buFont typeface="+mj-lt"/>
              <a:buAutoNum type="alphaUcPeriod"/>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173882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2</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Osgood-Schlatter disease</a:t>
            </a:r>
          </a:p>
          <a:p>
            <a:pPr marL="457200" indent="-457200">
              <a:buFont typeface="+mj-lt"/>
              <a:buAutoNum type="alphaUcPeriod"/>
            </a:pPr>
            <a:r>
              <a:rPr lang="en-US" dirty="0"/>
              <a:t>Patellofemoral pain syndrome</a:t>
            </a:r>
          </a:p>
          <a:p>
            <a:pPr marL="457200" indent="-457200">
              <a:buFont typeface="+mj-lt"/>
              <a:buAutoNum type="alphaUcPeriod"/>
            </a:pPr>
            <a:r>
              <a:rPr lang="en-US" b="1" dirty="0"/>
              <a:t>Sinding-Larsen-Johansson</a:t>
            </a:r>
          </a:p>
          <a:p>
            <a:pPr marL="457200" indent="-457200">
              <a:buFont typeface="+mj-lt"/>
              <a:buAutoNum type="alphaUcPeriod"/>
            </a:pPr>
            <a:r>
              <a:rPr lang="en-US" dirty="0"/>
              <a:t>Patellar tendonitis</a:t>
            </a:r>
          </a:p>
          <a:p>
            <a:pPr marL="457200" indent="-457200">
              <a:buFont typeface="+mj-lt"/>
              <a:buAutoNum type="alphaUcPeriod"/>
            </a:pPr>
            <a:r>
              <a:rPr lang="en-US" dirty="0"/>
              <a:t>Osteochondritis dissecans</a:t>
            </a:r>
          </a:p>
          <a:p>
            <a:pPr marL="457200" indent="-457200">
              <a:buFont typeface="+mj-lt"/>
              <a:buAutoNum type="alphaUcPeriod"/>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9676271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3816B2-8401-E243-A98F-95C51890546F}"/>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16</a:t>
            </a:fld>
            <a:endParaRPr lang="en-US" dirty="0"/>
          </a:p>
        </p:txBody>
      </p:sp>
      <p:sp>
        <p:nvSpPr>
          <p:cNvPr id="4" name="Title 3">
            <a:extLst>
              <a:ext uri="{FF2B5EF4-FFF2-40B4-BE49-F238E27FC236}">
                <a16:creationId xmlns:a16="http://schemas.microsoft.com/office/drawing/2014/main" id="{0AA66CCE-0750-734A-8CFD-2F705CE18FE3}"/>
              </a:ext>
            </a:extLst>
          </p:cNvPr>
          <p:cNvSpPr>
            <a:spLocks noGrp="1"/>
          </p:cNvSpPr>
          <p:nvPr>
            <p:ph type="title"/>
          </p:nvPr>
        </p:nvSpPr>
        <p:spPr>
          <a:xfrm>
            <a:off x="453585" y="425002"/>
            <a:ext cx="8173580" cy="611449"/>
          </a:xfrm>
        </p:spPr>
        <p:txBody>
          <a:bodyPr/>
          <a:lstStyle/>
          <a:p>
            <a:r>
              <a:rPr lang="en-US" dirty="0"/>
              <a:t>Knee Extensor Mechanism Apophysitis</a:t>
            </a:r>
          </a:p>
        </p:txBody>
      </p:sp>
      <p:sp>
        <p:nvSpPr>
          <p:cNvPr id="10" name="Text Placeholder 9">
            <a:extLst>
              <a:ext uri="{FF2B5EF4-FFF2-40B4-BE49-F238E27FC236}">
                <a16:creationId xmlns:a16="http://schemas.microsoft.com/office/drawing/2014/main" id="{1C766597-7F89-4C48-9A11-5ED411AAF445}"/>
              </a:ext>
            </a:extLst>
          </p:cNvPr>
          <p:cNvSpPr>
            <a:spLocks noGrp="1"/>
          </p:cNvSpPr>
          <p:nvPr>
            <p:ph type="body" sz="quarter" idx="15"/>
          </p:nvPr>
        </p:nvSpPr>
        <p:spPr/>
        <p:txBody>
          <a:bodyPr/>
          <a:lstStyle/>
          <a:p>
            <a:r>
              <a:rPr lang="en-US" b="1" dirty="0"/>
              <a:t>Osgood-Schlatter and Sinding-Larsen-Johansson</a:t>
            </a:r>
          </a:p>
        </p:txBody>
      </p:sp>
      <p:sp>
        <p:nvSpPr>
          <p:cNvPr id="9" name="Content Placeholder 8">
            <a:extLst>
              <a:ext uri="{FF2B5EF4-FFF2-40B4-BE49-F238E27FC236}">
                <a16:creationId xmlns:a16="http://schemas.microsoft.com/office/drawing/2014/main" id="{874C7A70-8017-5041-B4DE-A8BAA338E0E0}"/>
              </a:ext>
            </a:extLst>
          </p:cNvPr>
          <p:cNvSpPr>
            <a:spLocks noGrp="1"/>
          </p:cNvSpPr>
          <p:nvPr>
            <p:ph idx="1"/>
          </p:nvPr>
        </p:nvSpPr>
        <p:spPr>
          <a:xfrm>
            <a:off x="390412" y="1433374"/>
            <a:ext cx="5624439" cy="4541487"/>
          </a:xfrm>
        </p:spPr>
        <p:txBody>
          <a:bodyPr/>
          <a:lstStyle/>
          <a:p>
            <a:r>
              <a:rPr lang="en-US" sz="2000" b="1" dirty="0"/>
              <a:t>Sports</a:t>
            </a:r>
            <a:r>
              <a:rPr lang="en-US" sz="2000" dirty="0"/>
              <a:t>: running or jumping sports (basketball, soccer, gymnastics)</a:t>
            </a:r>
          </a:p>
          <a:p>
            <a:r>
              <a:rPr lang="en-US" sz="2000" b="1" dirty="0"/>
              <a:t>Mechanism</a:t>
            </a:r>
            <a:r>
              <a:rPr lang="en-US" sz="2000" dirty="0"/>
              <a:t>: rapid growth, tight quadriceps, increased physical demands </a:t>
            </a:r>
            <a:r>
              <a:rPr lang="en-US" sz="2000" dirty="0">
                <a:sym typeface="Wingdings" pitchFamily="2" charset="2"/>
              </a:rPr>
              <a:t> traction stress along the knee extensor mechanism, leads to apophysitis of:</a:t>
            </a:r>
          </a:p>
          <a:p>
            <a:pPr lvl="1"/>
            <a:r>
              <a:rPr lang="en-US" dirty="0"/>
              <a:t>Tibial tuberosity: Osgood-Schlatter (OS)</a:t>
            </a:r>
          </a:p>
          <a:p>
            <a:pPr lvl="1"/>
            <a:r>
              <a:rPr lang="en-US" dirty="0"/>
              <a:t>Inferior pole of patella: SLJ</a:t>
            </a:r>
          </a:p>
          <a:p>
            <a:r>
              <a:rPr lang="en-US" sz="2000" b="1" dirty="0"/>
              <a:t>Presentation</a:t>
            </a:r>
            <a:r>
              <a:rPr lang="en-US" sz="2000" dirty="0"/>
              <a:t>: 9-15 years old, anterior knee pain during running/jumping activities, localized TTP (tibial tuberosity for OS vs. inferior pole of patella for SLJ), +/- painful resisted knee extension (OS), tight quadriceps and/or hamstrings </a:t>
            </a:r>
          </a:p>
        </p:txBody>
      </p:sp>
      <p:pic>
        <p:nvPicPr>
          <p:cNvPr id="6146" name="Picture 2" descr="Picture">
            <a:extLst>
              <a:ext uri="{FF2B5EF4-FFF2-40B4-BE49-F238E27FC236}">
                <a16:creationId xmlns:a16="http://schemas.microsoft.com/office/drawing/2014/main" id="{F5596DA5-A239-5C40-9C60-D795D9B3DFB2}"/>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014851" y="1868557"/>
            <a:ext cx="2781053" cy="325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771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3816B2-8401-E243-A98F-95C51890546F}"/>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17</a:t>
            </a:fld>
            <a:endParaRPr lang="en-US" dirty="0"/>
          </a:p>
        </p:txBody>
      </p:sp>
      <p:sp>
        <p:nvSpPr>
          <p:cNvPr id="4" name="Title 3">
            <a:extLst>
              <a:ext uri="{FF2B5EF4-FFF2-40B4-BE49-F238E27FC236}">
                <a16:creationId xmlns:a16="http://schemas.microsoft.com/office/drawing/2014/main" id="{0AA66CCE-0750-734A-8CFD-2F705CE18FE3}"/>
              </a:ext>
            </a:extLst>
          </p:cNvPr>
          <p:cNvSpPr>
            <a:spLocks noGrp="1"/>
          </p:cNvSpPr>
          <p:nvPr>
            <p:ph type="title"/>
          </p:nvPr>
        </p:nvSpPr>
        <p:spPr>
          <a:xfrm>
            <a:off x="453585" y="425002"/>
            <a:ext cx="8173580" cy="611449"/>
          </a:xfrm>
        </p:spPr>
        <p:txBody>
          <a:bodyPr/>
          <a:lstStyle/>
          <a:p>
            <a:r>
              <a:rPr lang="en-US" dirty="0"/>
              <a:t>Knee Extensor Mechanism Apophysitis</a:t>
            </a:r>
          </a:p>
        </p:txBody>
      </p:sp>
      <p:sp>
        <p:nvSpPr>
          <p:cNvPr id="10" name="Text Placeholder 9">
            <a:extLst>
              <a:ext uri="{FF2B5EF4-FFF2-40B4-BE49-F238E27FC236}">
                <a16:creationId xmlns:a16="http://schemas.microsoft.com/office/drawing/2014/main" id="{1C766597-7F89-4C48-9A11-5ED411AAF445}"/>
              </a:ext>
            </a:extLst>
          </p:cNvPr>
          <p:cNvSpPr>
            <a:spLocks noGrp="1"/>
          </p:cNvSpPr>
          <p:nvPr>
            <p:ph type="body" sz="quarter" idx="15"/>
          </p:nvPr>
        </p:nvSpPr>
        <p:spPr/>
        <p:txBody>
          <a:bodyPr/>
          <a:lstStyle/>
          <a:p>
            <a:r>
              <a:rPr lang="en-US" b="1" dirty="0"/>
              <a:t>Osgood-Schlatter and Sinding-Larsen-Johansson</a:t>
            </a:r>
          </a:p>
        </p:txBody>
      </p:sp>
      <p:sp>
        <p:nvSpPr>
          <p:cNvPr id="9" name="Content Placeholder 8">
            <a:extLst>
              <a:ext uri="{FF2B5EF4-FFF2-40B4-BE49-F238E27FC236}">
                <a16:creationId xmlns:a16="http://schemas.microsoft.com/office/drawing/2014/main" id="{874C7A70-8017-5041-B4DE-A8BAA338E0E0}"/>
              </a:ext>
            </a:extLst>
          </p:cNvPr>
          <p:cNvSpPr>
            <a:spLocks noGrp="1"/>
          </p:cNvSpPr>
          <p:nvPr>
            <p:ph idx="1"/>
          </p:nvPr>
        </p:nvSpPr>
        <p:spPr>
          <a:xfrm>
            <a:off x="136455" y="1539104"/>
            <a:ext cx="5950855" cy="5031009"/>
          </a:xfrm>
          <a:solidFill>
            <a:schemeClr val="bg1"/>
          </a:solidFill>
        </p:spPr>
        <p:txBody>
          <a:bodyPr/>
          <a:lstStyle/>
          <a:p>
            <a:r>
              <a:rPr lang="en-US" sz="2000" b="1" dirty="0"/>
              <a:t>Diagnosis</a:t>
            </a:r>
            <a:r>
              <a:rPr lang="en-US" sz="2000" dirty="0"/>
              <a:t>: clinical, XR may help rule out other pathology if atypical presentation</a:t>
            </a:r>
          </a:p>
          <a:p>
            <a:pPr lvl="1"/>
            <a:r>
              <a:rPr lang="en-US" sz="1800" dirty="0"/>
              <a:t>Irregular or fragmented tibial tubercle can be normal variant and does not indicate OS (blue)</a:t>
            </a:r>
          </a:p>
          <a:p>
            <a:pPr lvl="1"/>
            <a:r>
              <a:rPr lang="en-US" sz="1800" dirty="0"/>
              <a:t>For SLJ may see irregular or fragmented inferior pole of patella (red)</a:t>
            </a:r>
            <a:endParaRPr lang="en-US" sz="2000" dirty="0"/>
          </a:p>
          <a:p>
            <a:r>
              <a:rPr lang="en-US" sz="2000" b="1" dirty="0"/>
              <a:t>Plan</a:t>
            </a:r>
            <a:r>
              <a:rPr lang="en-US" sz="2000" dirty="0"/>
              <a:t>: activity modifications, patellar strap, PT (quadriceps/hamstring stretching), ice/NSAIDs</a:t>
            </a:r>
          </a:p>
          <a:p>
            <a:pPr lvl="1"/>
            <a:r>
              <a:rPr lang="en-US" sz="1800" i="1" dirty="0"/>
              <a:t>When to refer</a:t>
            </a:r>
            <a:r>
              <a:rPr lang="en-US" sz="1800" dirty="0"/>
              <a:t>: no improvement after several weeks of rest, c/f tibial tubercle avulsion fracture (OS)</a:t>
            </a:r>
          </a:p>
          <a:p>
            <a:r>
              <a:rPr lang="en-US" sz="2000" b="1" dirty="0"/>
              <a:t>Prognosis</a:t>
            </a:r>
            <a:r>
              <a:rPr lang="en-US" sz="2000" dirty="0"/>
              <a:t>: waxes and wanes but will resolve over time, residual prominence of tubercle (OS), if untreated risk of avulsion fracture</a:t>
            </a:r>
          </a:p>
          <a:p>
            <a:r>
              <a:rPr lang="en-US" sz="2000" b="1" dirty="0"/>
              <a:t>Prevention</a:t>
            </a:r>
            <a:r>
              <a:rPr lang="en-US" sz="2000" dirty="0"/>
              <a:t>: maintain flexibility, especially during growth spurts</a:t>
            </a:r>
          </a:p>
          <a:p>
            <a:endParaRPr lang="en-US" sz="2000" dirty="0"/>
          </a:p>
        </p:txBody>
      </p:sp>
      <p:pic>
        <p:nvPicPr>
          <p:cNvPr id="8194" name="Picture 2">
            <a:extLst>
              <a:ext uri="{FF2B5EF4-FFF2-40B4-BE49-F238E27FC236}">
                <a16:creationId xmlns:a16="http://schemas.microsoft.com/office/drawing/2014/main" id="{95E60B86-5E79-1A44-B2D5-2F0FDEF6EC5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45816" y="1965542"/>
            <a:ext cx="2509547" cy="38550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59F169C6-CD21-4A47-9B24-71EBD1F53D1A}"/>
              </a:ext>
            </a:extLst>
          </p:cNvPr>
          <p:cNvCxnSpPr>
            <a:cxnSpLocks/>
          </p:cNvCxnSpPr>
          <p:nvPr/>
        </p:nvCxnSpPr>
        <p:spPr>
          <a:xfrm>
            <a:off x="7554351" y="5472332"/>
            <a:ext cx="886264" cy="0"/>
          </a:xfrm>
          <a:prstGeom prst="straightConnector1">
            <a:avLst/>
          </a:prstGeom>
          <a:ln w="28575">
            <a:solidFill>
              <a:srgbClr val="178CC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0250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18</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3</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11 year-old female p/w atraumatic right foot pain x 4 weeks.</a:t>
            </a:r>
          </a:p>
          <a:p>
            <a:r>
              <a:rPr lang="en-US" dirty="0"/>
              <a:t>She plays club soccer 4 times a week and frequent tournaments on the weekends.</a:t>
            </a:r>
          </a:p>
          <a:p>
            <a:r>
              <a:rPr lang="en-US" dirty="0"/>
              <a:t>Pain is intermittent, over the posterior ankle and heel, worse with running/jumping and when wearing her cleats, and improved with rest.</a:t>
            </a:r>
          </a:p>
          <a:p>
            <a:r>
              <a:rPr lang="en-US" dirty="0"/>
              <a:t>On exam, she has diffuse TTP over posterior heel, pain elicited with calcaneal squeeze test, and tight calf muscles.</a:t>
            </a:r>
          </a:p>
        </p:txBody>
      </p:sp>
    </p:spTree>
    <p:extLst>
      <p:ext uri="{BB962C8B-B14F-4D97-AF65-F5344CB8AC3E}">
        <p14:creationId xmlns:p14="http://schemas.microsoft.com/office/powerpoint/2010/main" val="14661884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19</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3</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Calcaneal stress fracture</a:t>
            </a:r>
          </a:p>
          <a:p>
            <a:pPr marL="457200" indent="-457200">
              <a:buFont typeface="+mj-lt"/>
              <a:buAutoNum type="alphaUcPeriod"/>
            </a:pPr>
            <a:r>
              <a:rPr lang="en-US" dirty="0"/>
              <a:t>Plantar fasciitis</a:t>
            </a:r>
          </a:p>
          <a:p>
            <a:pPr marL="457200" indent="-457200">
              <a:buFont typeface="+mj-lt"/>
              <a:buAutoNum type="alphaUcPeriod"/>
            </a:pPr>
            <a:r>
              <a:rPr lang="en-US" dirty="0"/>
              <a:t>Sever disease</a:t>
            </a:r>
          </a:p>
          <a:p>
            <a:pPr marL="457200" indent="-457200">
              <a:buFont typeface="+mj-lt"/>
              <a:buAutoNum type="alphaUcPeriod"/>
            </a:pPr>
            <a:r>
              <a:rPr lang="en-US" dirty="0"/>
              <a:t>Achilles tendonitis</a:t>
            </a:r>
          </a:p>
          <a:p>
            <a:pPr marL="457200" indent="-457200">
              <a:buFont typeface="+mj-lt"/>
              <a:buAutoNum type="alphaUcPeriod"/>
            </a:pPr>
            <a:r>
              <a:rPr lang="en-US" dirty="0"/>
              <a:t>Retrocalcaneal bursitis</a:t>
            </a:r>
          </a:p>
          <a:p>
            <a:pPr marL="0" indent="0">
              <a:buNone/>
            </a:pPr>
            <a:endParaRPr lang="en-US" dirty="0"/>
          </a:p>
        </p:txBody>
      </p:sp>
    </p:spTree>
    <p:extLst>
      <p:ext uri="{BB962C8B-B14F-4D97-AF65-F5344CB8AC3E}">
        <p14:creationId xmlns:p14="http://schemas.microsoft.com/office/powerpoint/2010/main" val="34095346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6B23203-BF16-AE4A-B0F8-F7C83F0E6683}"/>
              </a:ext>
            </a:extLst>
          </p:cNvPr>
          <p:cNvSpPr>
            <a:spLocks noGrp="1"/>
          </p:cNvSpPr>
          <p:nvPr>
            <p:ph type="title"/>
          </p:nvPr>
        </p:nvSpPr>
        <p:spPr/>
        <p:txBody>
          <a:bodyPr/>
          <a:lstStyle/>
          <a:p>
            <a:r>
              <a:rPr lang="en-US" dirty="0"/>
              <a:t>Outline</a:t>
            </a:r>
          </a:p>
        </p:txBody>
      </p:sp>
      <p:sp>
        <p:nvSpPr>
          <p:cNvPr id="11" name="Content Placeholder 10">
            <a:extLst>
              <a:ext uri="{FF2B5EF4-FFF2-40B4-BE49-F238E27FC236}">
                <a16:creationId xmlns:a16="http://schemas.microsoft.com/office/drawing/2014/main" id="{045FD3AC-2A52-7040-A5D2-C7D22E05BA1B}"/>
              </a:ext>
            </a:extLst>
          </p:cNvPr>
          <p:cNvSpPr>
            <a:spLocks noGrp="1"/>
          </p:cNvSpPr>
          <p:nvPr>
            <p:ph idx="1"/>
          </p:nvPr>
        </p:nvSpPr>
        <p:spPr/>
        <p:txBody>
          <a:bodyPr/>
          <a:lstStyle/>
          <a:p>
            <a:r>
              <a:rPr lang="en-US" dirty="0"/>
              <a:t>Apophysis and epiphysis injuries </a:t>
            </a:r>
          </a:p>
          <a:p>
            <a:r>
              <a:rPr lang="en-US" dirty="0"/>
              <a:t>Muscle and tendon injuries</a:t>
            </a:r>
          </a:p>
          <a:p>
            <a:r>
              <a:rPr lang="en-US" dirty="0"/>
              <a:t>Bone stress injuries</a:t>
            </a:r>
          </a:p>
          <a:p>
            <a:r>
              <a:rPr lang="en-US" dirty="0"/>
              <a:t>Back pain</a:t>
            </a:r>
          </a:p>
          <a:p>
            <a:r>
              <a:rPr lang="en-US" dirty="0"/>
              <a:t>Early sport specialization</a:t>
            </a:r>
          </a:p>
          <a:p>
            <a:r>
              <a:rPr lang="en-US" dirty="0"/>
              <a:t>Relative energy deficiency in sport</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6749659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20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3</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Calcaneal stress fracture</a:t>
            </a:r>
          </a:p>
          <a:p>
            <a:pPr marL="457200" indent="-457200">
              <a:buFont typeface="+mj-lt"/>
              <a:buAutoNum type="alphaUcPeriod"/>
            </a:pPr>
            <a:r>
              <a:rPr lang="en-US" dirty="0"/>
              <a:t>Plantar fasciitis</a:t>
            </a:r>
          </a:p>
          <a:p>
            <a:pPr marL="457200" indent="-457200">
              <a:buFont typeface="+mj-lt"/>
              <a:buAutoNum type="alphaUcPeriod"/>
            </a:pPr>
            <a:r>
              <a:rPr lang="en-US" b="1" dirty="0"/>
              <a:t>Sever disease</a:t>
            </a:r>
          </a:p>
          <a:p>
            <a:pPr marL="457200" indent="-457200">
              <a:buFont typeface="+mj-lt"/>
              <a:buAutoNum type="alphaUcPeriod"/>
            </a:pPr>
            <a:r>
              <a:rPr lang="en-US" dirty="0"/>
              <a:t>Achilles tendonitis</a:t>
            </a:r>
          </a:p>
          <a:p>
            <a:pPr marL="457200" indent="-457200">
              <a:buFont typeface="+mj-lt"/>
              <a:buAutoNum type="alphaUcPeriod"/>
            </a:pPr>
            <a:r>
              <a:rPr lang="en-US" dirty="0"/>
              <a:t>Retrocalcaneal bursitis</a:t>
            </a:r>
          </a:p>
          <a:p>
            <a:pPr marL="0" indent="0">
              <a:buNone/>
            </a:pPr>
            <a:endParaRPr lang="en-US" dirty="0"/>
          </a:p>
        </p:txBody>
      </p:sp>
    </p:spTree>
    <p:extLst>
      <p:ext uri="{BB962C8B-B14F-4D97-AF65-F5344CB8AC3E}">
        <p14:creationId xmlns:p14="http://schemas.microsoft.com/office/powerpoint/2010/main" val="7147337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1A0436-C08D-C04C-A003-FD811D6D8DA8}"/>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21</a:t>
            </a:fld>
            <a:endParaRPr lang="en-US" dirty="0"/>
          </a:p>
        </p:txBody>
      </p:sp>
      <p:sp>
        <p:nvSpPr>
          <p:cNvPr id="4" name="Title 3">
            <a:extLst>
              <a:ext uri="{FF2B5EF4-FFF2-40B4-BE49-F238E27FC236}">
                <a16:creationId xmlns:a16="http://schemas.microsoft.com/office/drawing/2014/main" id="{719B9F2D-923B-194B-A021-579D8C89ECAB}"/>
              </a:ext>
            </a:extLst>
          </p:cNvPr>
          <p:cNvSpPr>
            <a:spLocks noGrp="1"/>
          </p:cNvSpPr>
          <p:nvPr>
            <p:ph type="title"/>
          </p:nvPr>
        </p:nvSpPr>
        <p:spPr>
          <a:xfrm>
            <a:off x="453585" y="425002"/>
            <a:ext cx="8173580" cy="611449"/>
          </a:xfrm>
        </p:spPr>
        <p:txBody>
          <a:bodyPr/>
          <a:lstStyle/>
          <a:p>
            <a:r>
              <a:rPr lang="en-US" dirty="0"/>
              <a:t>Calcaneal Apophysitis </a:t>
            </a:r>
          </a:p>
        </p:txBody>
      </p:sp>
      <p:sp>
        <p:nvSpPr>
          <p:cNvPr id="5" name="Text Placeholder 4">
            <a:extLst>
              <a:ext uri="{FF2B5EF4-FFF2-40B4-BE49-F238E27FC236}">
                <a16:creationId xmlns:a16="http://schemas.microsoft.com/office/drawing/2014/main" id="{D2D5C888-8E61-BC44-BDC2-5BE476D67494}"/>
              </a:ext>
            </a:extLst>
          </p:cNvPr>
          <p:cNvSpPr>
            <a:spLocks noGrp="1"/>
          </p:cNvSpPr>
          <p:nvPr>
            <p:ph type="body" sz="quarter" idx="15"/>
          </p:nvPr>
        </p:nvSpPr>
        <p:spPr>
          <a:xfrm>
            <a:off x="457202" y="927655"/>
            <a:ext cx="8169964" cy="477079"/>
          </a:xfrm>
        </p:spPr>
        <p:txBody>
          <a:bodyPr/>
          <a:lstStyle/>
          <a:p>
            <a:r>
              <a:rPr lang="en-US" b="1" dirty="0"/>
              <a:t>Sever Disease</a:t>
            </a:r>
          </a:p>
        </p:txBody>
      </p:sp>
      <p:sp>
        <p:nvSpPr>
          <p:cNvPr id="6" name="Content Placeholder 5">
            <a:extLst>
              <a:ext uri="{FF2B5EF4-FFF2-40B4-BE49-F238E27FC236}">
                <a16:creationId xmlns:a16="http://schemas.microsoft.com/office/drawing/2014/main" id="{791399DC-BD51-524D-A7A1-6D69AFD1F02F}"/>
              </a:ext>
            </a:extLst>
          </p:cNvPr>
          <p:cNvSpPr>
            <a:spLocks noGrp="1"/>
          </p:cNvSpPr>
          <p:nvPr>
            <p:ph idx="1"/>
          </p:nvPr>
        </p:nvSpPr>
        <p:spPr>
          <a:xfrm>
            <a:off x="321827" y="2030922"/>
            <a:ext cx="6205097" cy="3910012"/>
          </a:xfrm>
        </p:spPr>
        <p:txBody>
          <a:bodyPr/>
          <a:lstStyle/>
          <a:p>
            <a:r>
              <a:rPr lang="en-US" b="1" dirty="0"/>
              <a:t>Sports</a:t>
            </a:r>
            <a:r>
              <a:rPr lang="en-US" dirty="0"/>
              <a:t>: running or jumping sports (basketball, soccer, gymnastics)</a:t>
            </a:r>
          </a:p>
          <a:p>
            <a:r>
              <a:rPr lang="en-US" b="1" dirty="0"/>
              <a:t>Mechanism</a:t>
            </a:r>
            <a:r>
              <a:rPr lang="en-US" dirty="0"/>
              <a:t>: repetitive traction stress from Achilles tendon or repetitive impact of heel</a:t>
            </a:r>
          </a:p>
          <a:p>
            <a:r>
              <a:rPr lang="en-US" b="1" dirty="0"/>
              <a:t>Presentation</a:t>
            </a:r>
            <a:r>
              <a:rPr lang="en-US" dirty="0"/>
              <a:t>: 8-14 years old, activity-related heel pain, worse on hard surfaces or wearing cleats, +/- limping</a:t>
            </a:r>
          </a:p>
          <a:p>
            <a:r>
              <a:rPr lang="en-US" b="1" dirty="0"/>
              <a:t>Exam</a:t>
            </a:r>
            <a:r>
              <a:rPr lang="en-US" dirty="0"/>
              <a:t>: tight calf muscles, TTP over Achilles tendon insertion, pain with calcaneal squeeze test (mediolateral compression of calcaneus), +/- pes planus (flatfoot) or over-pronation </a:t>
            </a:r>
          </a:p>
        </p:txBody>
      </p:sp>
      <p:pic>
        <p:nvPicPr>
          <p:cNvPr id="9218" name="Picture 2" descr="Sever's Disease (Heel Pain) - OrthoInfo - AAOS">
            <a:extLst>
              <a:ext uri="{FF2B5EF4-FFF2-40B4-BE49-F238E27FC236}">
                <a16:creationId xmlns:a16="http://schemas.microsoft.com/office/drawing/2014/main" id="{04B75FB7-0DFE-3B41-B516-7A231C5798A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0254" y="161803"/>
            <a:ext cx="3408218" cy="174967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tress Fractures and their Treatment - Dr. Brian Fullem | AthleteBiz">
            <a:extLst>
              <a:ext uri="{FF2B5EF4-FFF2-40B4-BE49-F238E27FC236}">
                <a16:creationId xmlns:a16="http://schemas.microsoft.com/office/drawing/2014/main" id="{81B3909D-0880-AE42-AAFF-7AD3D0934BC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954982" y="2568989"/>
            <a:ext cx="1796184" cy="287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8747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1A0436-C08D-C04C-A003-FD811D6D8DA8}"/>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22</a:t>
            </a:fld>
            <a:endParaRPr lang="en-US" dirty="0"/>
          </a:p>
        </p:txBody>
      </p:sp>
      <p:sp>
        <p:nvSpPr>
          <p:cNvPr id="4" name="Title 3">
            <a:extLst>
              <a:ext uri="{FF2B5EF4-FFF2-40B4-BE49-F238E27FC236}">
                <a16:creationId xmlns:a16="http://schemas.microsoft.com/office/drawing/2014/main" id="{719B9F2D-923B-194B-A021-579D8C89ECAB}"/>
              </a:ext>
            </a:extLst>
          </p:cNvPr>
          <p:cNvSpPr>
            <a:spLocks noGrp="1"/>
          </p:cNvSpPr>
          <p:nvPr>
            <p:ph type="title"/>
          </p:nvPr>
        </p:nvSpPr>
        <p:spPr>
          <a:xfrm>
            <a:off x="453585" y="425002"/>
            <a:ext cx="8173580" cy="611449"/>
          </a:xfrm>
        </p:spPr>
        <p:txBody>
          <a:bodyPr/>
          <a:lstStyle/>
          <a:p>
            <a:r>
              <a:rPr lang="en-US" dirty="0"/>
              <a:t>Calcaneal Apophysitis </a:t>
            </a:r>
          </a:p>
        </p:txBody>
      </p:sp>
      <p:sp>
        <p:nvSpPr>
          <p:cNvPr id="5" name="Text Placeholder 4">
            <a:extLst>
              <a:ext uri="{FF2B5EF4-FFF2-40B4-BE49-F238E27FC236}">
                <a16:creationId xmlns:a16="http://schemas.microsoft.com/office/drawing/2014/main" id="{D2D5C888-8E61-BC44-BDC2-5BE476D67494}"/>
              </a:ext>
            </a:extLst>
          </p:cNvPr>
          <p:cNvSpPr>
            <a:spLocks noGrp="1"/>
          </p:cNvSpPr>
          <p:nvPr>
            <p:ph type="body" sz="quarter" idx="15"/>
          </p:nvPr>
        </p:nvSpPr>
        <p:spPr>
          <a:xfrm>
            <a:off x="457202" y="927655"/>
            <a:ext cx="8169964" cy="477079"/>
          </a:xfrm>
        </p:spPr>
        <p:txBody>
          <a:bodyPr/>
          <a:lstStyle/>
          <a:p>
            <a:r>
              <a:rPr lang="en-US" b="1" dirty="0"/>
              <a:t>Sever Disease</a:t>
            </a:r>
          </a:p>
        </p:txBody>
      </p:sp>
      <p:sp>
        <p:nvSpPr>
          <p:cNvPr id="6" name="Content Placeholder 5">
            <a:extLst>
              <a:ext uri="{FF2B5EF4-FFF2-40B4-BE49-F238E27FC236}">
                <a16:creationId xmlns:a16="http://schemas.microsoft.com/office/drawing/2014/main" id="{791399DC-BD51-524D-A7A1-6D69AFD1F02F}"/>
              </a:ext>
            </a:extLst>
          </p:cNvPr>
          <p:cNvSpPr>
            <a:spLocks noGrp="1"/>
          </p:cNvSpPr>
          <p:nvPr>
            <p:ph idx="1"/>
          </p:nvPr>
        </p:nvSpPr>
        <p:spPr>
          <a:xfrm>
            <a:off x="272108" y="1612676"/>
            <a:ext cx="5754620" cy="4393717"/>
          </a:xfrm>
          <a:solidFill>
            <a:schemeClr val="bg1"/>
          </a:solidFill>
        </p:spPr>
        <p:txBody>
          <a:bodyPr/>
          <a:lstStyle/>
          <a:p>
            <a:r>
              <a:rPr lang="en-US" sz="2000" b="1" dirty="0"/>
              <a:t>Diagnosis</a:t>
            </a:r>
            <a:r>
              <a:rPr lang="en-US" sz="2000" dirty="0"/>
              <a:t>: clinical, XR may help rule out other pathology if atypical presentation</a:t>
            </a:r>
          </a:p>
          <a:p>
            <a:r>
              <a:rPr lang="en-US" sz="2000" b="1" dirty="0"/>
              <a:t>Plan</a:t>
            </a:r>
            <a:r>
              <a:rPr lang="en-US" sz="2000" dirty="0"/>
              <a:t>: activity modifications, gel heel cups, PT (hamstring and calf stretching), ice/NSAIDs</a:t>
            </a:r>
          </a:p>
          <a:p>
            <a:pPr lvl="1"/>
            <a:r>
              <a:rPr lang="en-US" dirty="0"/>
              <a:t>Severe cases may need to be non-weight bearing with boot/cast</a:t>
            </a:r>
          </a:p>
          <a:p>
            <a:pPr lvl="1"/>
            <a:r>
              <a:rPr lang="en-US" i="1" dirty="0"/>
              <a:t>When to refer</a:t>
            </a:r>
            <a:r>
              <a:rPr lang="en-US" dirty="0"/>
              <a:t>: no improvement in 6-8 weeks</a:t>
            </a:r>
          </a:p>
          <a:p>
            <a:r>
              <a:rPr lang="en-US" sz="2000" b="1" dirty="0"/>
              <a:t>Prognosis</a:t>
            </a:r>
            <a:r>
              <a:rPr lang="en-US" sz="2000" dirty="0"/>
              <a:t>: waxes and wanes but will resolve over time, no long-term sequelae or complications</a:t>
            </a:r>
          </a:p>
          <a:p>
            <a:r>
              <a:rPr lang="en-US" sz="2000" b="1" dirty="0"/>
              <a:t>Prevention</a:t>
            </a:r>
            <a:r>
              <a:rPr lang="en-US" sz="2000" dirty="0"/>
              <a:t>: maintain calf flexibility and ankle dorsiflexion during periods of rapid growth, limit use of cleats or time on hard surfaces</a:t>
            </a:r>
          </a:p>
        </p:txBody>
      </p:sp>
      <p:pic>
        <p:nvPicPr>
          <p:cNvPr id="8" name="Picture 7" descr="A picture containing text&#10;&#10;Description automatically generated">
            <a:extLst>
              <a:ext uri="{FF2B5EF4-FFF2-40B4-BE49-F238E27FC236}">
                <a16:creationId xmlns:a16="http://schemas.microsoft.com/office/drawing/2014/main" id="{87CCA2E3-4816-5641-A820-C32F9F89DF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0609" y="1707772"/>
            <a:ext cx="2262703" cy="4267730"/>
          </a:xfrm>
          <a:prstGeom prst="rect">
            <a:avLst/>
          </a:prstGeom>
        </p:spPr>
      </p:pic>
      <p:pic>
        <p:nvPicPr>
          <p:cNvPr id="7" name="Picture 6" descr="A picture containing athletic game, light&#10;&#10;Description automatically generated">
            <a:extLst>
              <a:ext uri="{FF2B5EF4-FFF2-40B4-BE49-F238E27FC236}">
                <a16:creationId xmlns:a16="http://schemas.microsoft.com/office/drawing/2014/main" id="{4E924BDA-8F11-3444-8E07-DBED3CB8B7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24094" y="130298"/>
            <a:ext cx="2262704" cy="1504399"/>
          </a:xfrm>
          <a:prstGeom prst="rect">
            <a:avLst/>
          </a:prstGeom>
        </p:spPr>
      </p:pic>
    </p:spTree>
    <p:extLst>
      <p:ext uri="{BB962C8B-B14F-4D97-AF65-F5344CB8AC3E}">
        <p14:creationId xmlns:p14="http://schemas.microsoft.com/office/powerpoint/2010/main" val="207239048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23</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4</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12 year-old female p/w atraumatic right foot pain x 4 weeks.</a:t>
            </a:r>
          </a:p>
          <a:p>
            <a:r>
              <a:rPr lang="en-US" dirty="0"/>
              <a:t>Participates in ballet 3-4 times a week at ballet school.</a:t>
            </a:r>
          </a:p>
          <a:p>
            <a:r>
              <a:rPr lang="en-US" dirty="0"/>
              <a:t>Pain is on lateral aspect of foot, intermittent, worse with activity, improved with rest and walking on medial aspect of foot.</a:t>
            </a:r>
          </a:p>
          <a:p>
            <a:r>
              <a:rPr lang="en-US" dirty="0"/>
              <a:t>On exam, has pain with passive ankle inversion and resisted ankle eversion, and TTP on lateral aspect of midfoot.</a:t>
            </a:r>
          </a:p>
        </p:txBody>
      </p:sp>
    </p:spTree>
    <p:extLst>
      <p:ext uri="{BB962C8B-B14F-4D97-AF65-F5344CB8AC3E}">
        <p14:creationId xmlns:p14="http://schemas.microsoft.com/office/powerpoint/2010/main" val="227588723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24</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4</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Metatarsal fracture</a:t>
            </a:r>
          </a:p>
          <a:p>
            <a:pPr marL="457200" indent="-457200">
              <a:buFont typeface="+mj-lt"/>
              <a:buAutoNum type="alphaUcPeriod"/>
            </a:pPr>
            <a:r>
              <a:rPr lang="en-US" dirty="0"/>
              <a:t>Plantar fasciitis</a:t>
            </a:r>
          </a:p>
          <a:p>
            <a:pPr marL="457200" indent="-457200">
              <a:buFont typeface="+mj-lt"/>
              <a:buAutoNum type="alphaUcPeriod"/>
            </a:pPr>
            <a:r>
              <a:rPr lang="en-US" dirty="0"/>
              <a:t>Peroneal tendinitis</a:t>
            </a:r>
          </a:p>
          <a:p>
            <a:pPr marL="457200" indent="-457200">
              <a:buFont typeface="+mj-lt"/>
              <a:buAutoNum type="alphaUcPeriod"/>
            </a:pPr>
            <a:r>
              <a:rPr lang="en-US" dirty="0"/>
              <a:t>Iselin disease</a:t>
            </a:r>
          </a:p>
          <a:p>
            <a:pPr marL="457200" indent="-457200">
              <a:buFont typeface="+mj-lt"/>
              <a:buAutoNum type="alphaUcPeriod"/>
            </a:pPr>
            <a:r>
              <a:rPr lang="en-US" dirty="0"/>
              <a:t>Jones fracture</a:t>
            </a:r>
          </a:p>
          <a:p>
            <a:pPr marL="0" indent="0">
              <a:buNone/>
            </a:pPr>
            <a:endParaRPr lang="en-US" dirty="0"/>
          </a:p>
        </p:txBody>
      </p:sp>
    </p:spTree>
    <p:extLst>
      <p:ext uri="{BB962C8B-B14F-4D97-AF65-F5344CB8AC3E}">
        <p14:creationId xmlns:p14="http://schemas.microsoft.com/office/powerpoint/2010/main" val="218078284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25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4</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Metatarsal fracture</a:t>
            </a:r>
          </a:p>
          <a:p>
            <a:pPr marL="457200" indent="-457200">
              <a:buFont typeface="+mj-lt"/>
              <a:buAutoNum type="alphaUcPeriod"/>
            </a:pPr>
            <a:r>
              <a:rPr lang="en-US" dirty="0"/>
              <a:t>Plantar fasciitis</a:t>
            </a:r>
          </a:p>
          <a:p>
            <a:pPr marL="457200" indent="-457200">
              <a:buFont typeface="+mj-lt"/>
              <a:buAutoNum type="alphaUcPeriod"/>
            </a:pPr>
            <a:r>
              <a:rPr lang="en-US" dirty="0"/>
              <a:t>Peroneal tendinitis</a:t>
            </a:r>
          </a:p>
          <a:p>
            <a:pPr marL="457200" indent="-457200">
              <a:buFont typeface="+mj-lt"/>
              <a:buAutoNum type="alphaUcPeriod"/>
            </a:pPr>
            <a:r>
              <a:rPr lang="en-US" b="1" dirty="0"/>
              <a:t>Iselin disease</a:t>
            </a:r>
          </a:p>
          <a:p>
            <a:pPr marL="457200" indent="-457200">
              <a:buFont typeface="+mj-lt"/>
              <a:buAutoNum type="alphaUcPeriod"/>
            </a:pPr>
            <a:r>
              <a:rPr lang="en-US" dirty="0"/>
              <a:t>Jones fracture</a:t>
            </a:r>
          </a:p>
          <a:p>
            <a:pPr marL="0" indent="0">
              <a:buNone/>
            </a:pPr>
            <a:endParaRPr lang="en-US" dirty="0"/>
          </a:p>
        </p:txBody>
      </p:sp>
    </p:spTree>
    <p:extLst>
      <p:ext uri="{BB962C8B-B14F-4D97-AF65-F5344CB8AC3E}">
        <p14:creationId xmlns:p14="http://schemas.microsoft.com/office/powerpoint/2010/main" val="15618433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26</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5</a:t>
            </a:r>
            <a:r>
              <a:rPr lang="en-US" baseline="30000" dirty="0"/>
              <a:t>th</a:t>
            </a:r>
            <a:r>
              <a:rPr lang="en-US" dirty="0"/>
              <a:t> Metatarsal Apophysitis</a:t>
            </a:r>
          </a:p>
        </p:txBody>
      </p:sp>
      <p:sp>
        <p:nvSpPr>
          <p:cNvPr id="5" name="Text Placeholder 4">
            <a:extLst>
              <a:ext uri="{FF2B5EF4-FFF2-40B4-BE49-F238E27FC236}">
                <a16:creationId xmlns:a16="http://schemas.microsoft.com/office/drawing/2014/main" id="{9840E182-2006-FA41-A1C8-5ADE1DB0470F}"/>
              </a:ext>
            </a:extLst>
          </p:cNvPr>
          <p:cNvSpPr>
            <a:spLocks noGrp="1"/>
          </p:cNvSpPr>
          <p:nvPr>
            <p:ph type="body" sz="quarter" idx="15"/>
          </p:nvPr>
        </p:nvSpPr>
        <p:spPr/>
        <p:txBody>
          <a:bodyPr/>
          <a:lstStyle/>
          <a:p>
            <a:r>
              <a:rPr lang="en-US" b="1" dirty="0"/>
              <a:t>Iselin Disease</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3585" y="1626670"/>
            <a:ext cx="5158939" cy="4303675"/>
          </a:xfrm>
        </p:spPr>
        <p:txBody>
          <a:bodyPr/>
          <a:lstStyle/>
          <a:p>
            <a:r>
              <a:rPr lang="en-US" b="1" dirty="0"/>
              <a:t>Sports</a:t>
            </a:r>
            <a:r>
              <a:rPr lang="en-US" dirty="0"/>
              <a:t>: sports that stress the forefoot (roller-skating, dance or ballet)</a:t>
            </a:r>
          </a:p>
          <a:p>
            <a:r>
              <a:rPr lang="en-US" b="1" dirty="0"/>
              <a:t>Mechanism</a:t>
            </a:r>
            <a:r>
              <a:rPr lang="en-US" dirty="0"/>
              <a:t>: repetitive traction stress from peroneus brevis tendon</a:t>
            </a:r>
          </a:p>
          <a:p>
            <a:r>
              <a:rPr lang="en-US" b="1" dirty="0"/>
              <a:t>Presentation</a:t>
            </a:r>
            <a:r>
              <a:rPr lang="en-US" dirty="0"/>
              <a:t>: 10-16 years old, lateral activity-related foot pain, may be exacerbated by shoe friction</a:t>
            </a:r>
          </a:p>
          <a:p>
            <a:r>
              <a:rPr lang="en-US" b="1" dirty="0"/>
              <a:t>Exam</a:t>
            </a:r>
            <a:r>
              <a:rPr lang="en-US" dirty="0"/>
              <a:t>: TTP over base of 5th metatarsal, mild swelling, may favor medial side of foot when weight bearing, pain with passive ankle inversion and resisted ankle eversion</a:t>
            </a:r>
          </a:p>
        </p:txBody>
      </p:sp>
      <p:pic>
        <p:nvPicPr>
          <p:cNvPr id="8" name="Picture 7" descr="Diagram&#10;&#10;Description automatically generated">
            <a:extLst>
              <a:ext uri="{FF2B5EF4-FFF2-40B4-BE49-F238E27FC236}">
                <a16:creationId xmlns:a16="http://schemas.microsoft.com/office/drawing/2014/main" id="{BD9D9E1A-2D52-3F45-A1D0-A09F828C7B4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481406" y="1907387"/>
            <a:ext cx="2421529" cy="3588814"/>
          </a:xfrm>
          <a:prstGeom prst="rect">
            <a:avLst/>
          </a:prstGeom>
        </p:spPr>
      </p:pic>
    </p:spTree>
    <p:extLst>
      <p:ext uri="{BB962C8B-B14F-4D97-AF65-F5344CB8AC3E}">
        <p14:creationId xmlns:p14="http://schemas.microsoft.com/office/powerpoint/2010/main" val="227700047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27</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5</a:t>
            </a:r>
            <a:r>
              <a:rPr lang="en-US" baseline="30000" dirty="0"/>
              <a:t>th</a:t>
            </a:r>
            <a:r>
              <a:rPr lang="en-US" dirty="0"/>
              <a:t> Metatarsal Apophysitis</a:t>
            </a:r>
          </a:p>
        </p:txBody>
      </p:sp>
      <p:sp>
        <p:nvSpPr>
          <p:cNvPr id="5" name="Text Placeholder 4">
            <a:extLst>
              <a:ext uri="{FF2B5EF4-FFF2-40B4-BE49-F238E27FC236}">
                <a16:creationId xmlns:a16="http://schemas.microsoft.com/office/drawing/2014/main" id="{9840E182-2006-FA41-A1C8-5ADE1DB0470F}"/>
              </a:ext>
            </a:extLst>
          </p:cNvPr>
          <p:cNvSpPr>
            <a:spLocks noGrp="1"/>
          </p:cNvSpPr>
          <p:nvPr>
            <p:ph type="body" sz="quarter" idx="15"/>
          </p:nvPr>
        </p:nvSpPr>
        <p:spPr/>
        <p:txBody>
          <a:bodyPr/>
          <a:lstStyle/>
          <a:p>
            <a:r>
              <a:rPr lang="en-US" b="1" dirty="0"/>
              <a:t>Iselin Disease</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221674" y="1517652"/>
            <a:ext cx="5979061" cy="5340348"/>
          </a:xfrm>
          <a:solidFill>
            <a:schemeClr val="bg1"/>
          </a:solidFill>
        </p:spPr>
        <p:txBody>
          <a:bodyPr/>
          <a:lstStyle/>
          <a:p>
            <a:r>
              <a:rPr lang="en-US" sz="2000" b="1" dirty="0"/>
              <a:t>Diagnosis</a:t>
            </a:r>
            <a:r>
              <a:rPr lang="en-US" sz="2000" dirty="0"/>
              <a:t>: clinical, XR may help rule out other pathology if uncertain or rule out fracture in acute injury</a:t>
            </a:r>
          </a:p>
          <a:p>
            <a:pPr lvl="1"/>
            <a:r>
              <a:rPr lang="en-US" sz="1800" dirty="0"/>
              <a:t>Normal apophysis: fleck of bone parallel to long axis of 5</a:t>
            </a:r>
            <a:r>
              <a:rPr lang="en-US" sz="1800" baseline="30000" dirty="0"/>
              <a:t>th</a:t>
            </a:r>
            <a:r>
              <a:rPr lang="en-US" sz="1800" dirty="0"/>
              <a:t> metatarsal (≠ avulsion fracture), visible in girls 9-11 and boys 11-14 years of age</a:t>
            </a:r>
          </a:p>
          <a:p>
            <a:r>
              <a:rPr lang="en-US" sz="2000" b="1" dirty="0"/>
              <a:t>Plan</a:t>
            </a:r>
            <a:r>
              <a:rPr lang="en-US" sz="2000" dirty="0"/>
              <a:t>: activity modifications, PT (peroneal and calf stretching), ice/NSAIDs</a:t>
            </a:r>
          </a:p>
          <a:p>
            <a:pPr lvl="1"/>
            <a:r>
              <a:rPr lang="en-US" sz="1800" i="1" dirty="0"/>
              <a:t>When to refer</a:t>
            </a:r>
            <a:r>
              <a:rPr lang="en-US" sz="1800" dirty="0"/>
              <a:t>: persistent pain or inability to return to activities despite treatment</a:t>
            </a:r>
          </a:p>
          <a:p>
            <a:r>
              <a:rPr lang="en-US" sz="2000" b="1" dirty="0"/>
              <a:t>Prognosis</a:t>
            </a:r>
            <a:r>
              <a:rPr lang="en-US" sz="2000" dirty="0"/>
              <a:t>: waxes and wanes but will resolve over time, ossicles or bony prominence may persist but do not cause problems</a:t>
            </a:r>
          </a:p>
          <a:p>
            <a:r>
              <a:rPr lang="en-US" sz="2000" b="1" dirty="0"/>
              <a:t>Prevention</a:t>
            </a:r>
            <a:r>
              <a:rPr lang="en-US" sz="2000" dirty="0"/>
              <a:t>: maintain calf, peroneal, and ankle flexibility and strength, check shoe size during rapid periods of growth</a:t>
            </a:r>
          </a:p>
          <a:p>
            <a:endParaRPr lang="en-US" sz="2000" dirty="0"/>
          </a:p>
        </p:txBody>
      </p:sp>
      <p:pic>
        <p:nvPicPr>
          <p:cNvPr id="12290" name="Picture 2" descr="Iselin's disease: Traction apophysitis of the fifth metatarsal base, a rare  cause of lateral foot pain. - Abstract - Europe PMC">
            <a:extLst>
              <a:ext uri="{FF2B5EF4-FFF2-40B4-BE49-F238E27FC236}">
                <a16:creationId xmlns:a16="http://schemas.microsoft.com/office/drawing/2014/main" id="{EE618C81-A248-7C43-9784-57C5D20ADCD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56502" y="108249"/>
            <a:ext cx="2355273" cy="3320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indoor, white, X-ray film&#10;&#10;Description automatically generated">
            <a:extLst>
              <a:ext uri="{FF2B5EF4-FFF2-40B4-BE49-F238E27FC236}">
                <a16:creationId xmlns:a16="http://schemas.microsoft.com/office/drawing/2014/main" id="{17FFA032-FE65-1749-8E20-EB8BE97D1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6501" y="3535016"/>
            <a:ext cx="2355273" cy="2512291"/>
          </a:xfrm>
          <a:prstGeom prst="rect">
            <a:avLst/>
          </a:prstGeom>
        </p:spPr>
      </p:pic>
      <p:sp>
        <p:nvSpPr>
          <p:cNvPr id="8" name="Oval 7">
            <a:extLst>
              <a:ext uri="{FF2B5EF4-FFF2-40B4-BE49-F238E27FC236}">
                <a16:creationId xmlns:a16="http://schemas.microsoft.com/office/drawing/2014/main" id="{2C370C29-4DA0-5F4A-8566-B5928C5D450C}"/>
              </a:ext>
            </a:extLst>
          </p:cNvPr>
          <p:cNvSpPr/>
          <p:nvPr/>
        </p:nvSpPr>
        <p:spPr bwMode="auto">
          <a:xfrm>
            <a:off x="8135959" y="4470400"/>
            <a:ext cx="703240" cy="798286"/>
          </a:xfrm>
          <a:prstGeom prst="ellipse">
            <a:avLst/>
          </a:prstGeom>
          <a:noFill/>
          <a:ln w="38100" algn="ctr">
            <a:solidFill>
              <a:srgbClr val="178CCB"/>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44784048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28</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5</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13 year-old right-hand dominant male p/w atraumatic right shoulder pain x 4 weeks. </a:t>
            </a:r>
          </a:p>
          <a:p>
            <a:r>
              <a:rPr lang="en-US" dirty="0"/>
              <a:t>He is a pitcher for his baseball team, plays 4-5 times a week.</a:t>
            </a:r>
          </a:p>
          <a:p>
            <a:r>
              <a:rPr lang="en-US" dirty="0"/>
              <a:t>Pain is intermittent, worse with pitching/throwing, improved with rest, progressing over the past 2 weeks.</a:t>
            </a:r>
          </a:p>
          <a:p>
            <a:r>
              <a:rPr lang="en-US" dirty="0"/>
              <a:t>He reports loss of pitching velocity and accuracy.</a:t>
            </a:r>
          </a:p>
          <a:p>
            <a:r>
              <a:rPr lang="en-US" dirty="0"/>
              <a:t>On exam, TTP over proximal humerus, full ROM but mild discomfort with resisted ROM.</a:t>
            </a:r>
          </a:p>
          <a:p>
            <a:endParaRPr lang="en-US" dirty="0"/>
          </a:p>
        </p:txBody>
      </p:sp>
    </p:spTree>
    <p:extLst>
      <p:ext uri="{BB962C8B-B14F-4D97-AF65-F5344CB8AC3E}">
        <p14:creationId xmlns:p14="http://schemas.microsoft.com/office/powerpoint/2010/main" val="13641798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29</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5</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Rotator cuff tendinitis</a:t>
            </a:r>
          </a:p>
          <a:p>
            <a:pPr marL="457200" indent="-457200">
              <a:buFont typeface="+mj-lt"/>
              <a:buAutoNum type="alphaUcPeriod"/>
            </a:pPr>
            <a:r>
              <a:rPr lang="en-US" dirty="0"/>
              <a:t>Biceps tendinitis</a:t>
            </a:r>
          </a:p>
          <a:p>
            <a:pPr marL="457200" indent="-457200">
              <a:buFont typeface="+mj-lt"/>
              <a:buAutoNum type="alphaUcPeriod"/>
            </a:pPr>
            <a:r>
              <a:rPr lang="en-US" dirty="0"/>
              <a:t>Proximal humeral epiphysitis</a:t>
            </a:r>
          </a:p>
          <a:p>
            <a:pPr marL="457200" indent="-457200">
              <a:buFont typeface="+mj-lt"/>
              <a:buAutoNum type="alphaUcPeriod"/>
            </a:pPr>
            <a:r>
              <a:rPr lang="en-US" dirty="0"/>
              <a:t>Glenoid labrum tear</a:t>
            </a:r>
          </a:p>
          <a:p>
            <a:pPr marL="457200" indent="-457200">
              <a:buFont typeface="+mj-lt"/>
              <a:buAutoNum type="alphaUcPeriod"/>
            </a:pPr>
            <a:r>
              <a:rPr lang="en-US" dirty="0"/>
              <a:t>Glenohumeral instability</a:t>
            </a:r>
          </a:p>
          <a:p>
            <a:pPr marL="457200" indent="-457200">
              <a:buFont typeface="+mj-lt"/>
              <a:buAutoNum type="alphaUcPeriod"/>
            </a:pPr>
            <a:endParaRPr lang="en-US" dirty="0"/>
          </a:p>
        </p:txBody>
      </p:sp>
    </p:spTree>
    <p:extLst>
      <p:ext uri="{BB962C8B-B14F-4D97-AF65-F5344CB8AC3E}">
        <p14:creationId xmlns:p14="http://schemas.microsoft.com/office/powerpoint/2010/main" val="7607337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FA5AD8-47BC-AD41-96FE-C3C562E22B7F}"/>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4" name="Title 3">
            <a:extLst>
              <a:ext uri="{FF2B5EF4-FFF2-40B4-BE49-F238E27FC236}">
                <a16:creationId xmlns:a16="http://schemas.microsoft.com/office/drawing/2014/main" id="{1F6F4525-BC0D-214F-9722-D885FD4D00B5}"/>
              </a:ext>
            </a:extLst>
          </p:cNvPr>
          <p:cNvSpPr>
            <a:spLocks noGrp="1"/>
          </p:cNvSpPr>
          <p:nvPr>
            <p:ph type="title"/>
          </p:nvPr>
        </p:nvSpPr>
        <p:spPr/>
        <p:txBody>
          <a:bodyPr/>
          <a:lstStyle/>
          <a:p>
            <a:r>
              <a:rPr lang="en-US" dirty="0"/>
              <a:t>Overuse Injuries in Youth Athletes</a:t>
            </a:r>
          </a:p>
        </p:txBody>
      </p:sp>
      <p:sp>
        <p:nvSpPr>
          <p:cNvPr id="6" name="Content Placeholder 5">
            <a:extLst>
              <a:ext uri="{FF2B5EF4-FFF2-40B4-BE49-F238E27FC236}">
                <a16:creationId xmlns:a16="http://schemas.microsoft.com/office/drawing/2014/main" id="{70E0E6EF-4F73-B848-AE2D-A8821C1F0740}"/>
              </a:ext>
            </a:extLst>
          </p:cNvPr>
          <p:cNvSpPr>
            <a:spLocks noGrp="1"/>
          </p:cNvSpPr>
          <p:nvPr>
            <p:ph idx="1"/>
          </p:nvPr>
        </p:nvSpPr>
        <p:spPr>
          <a:xfrm>
            <a:off x="459686" y="1441048"/>
            <a:ext cx="8137665" cy="4158170"/>
          </a:xfrm>
        </p:spPr>
        <p:txBody>
          <a:bodyPr/>
          <a:lstStyle/>
          <a:p>
            <a:r>
              <a:rPr lang="en-US" dirty="0"/>
              <a:t>Occur when anatomic structures are subjected to </a:t>
            </a:r>
            <a:r>
              <a:rPr lang="en-US" b="1" dirty="0"/>
              <a:t>repetitive stress</a:t>
            </a:r>
            <a:r>
              <a:rPr lang="en-US" dirty="0"/>
              <a:t>, resulting in </a:t>
            </a:r>
            <a:r>
              <a:rPr lang="en-US" b="1" dirty="0"/>
              <a:t>forces beyond what the structure can withstand</a:t>
            </a:r>
          </a:p>
          <a:p>
            <a:r>
              <a:rPr lang="en-US" dirty="0"/>
              <a:t>Affect bones, growth centers (physes, apophyses), tendons, fascia</a:t>
            </a:r>
          </a:p>
          <a:p>
            <a:r>
              <a:rPr lang="en-US" b="1" dirty="0"/>
              <a:t>Common features:</a:t>
            </a:r>
            <a:endParaRPr lang="en-US" dirty="0"/>
          </a:p>
          <a:p>
            <a:pPr lvl="1"/>
            <a:r>
              <a:rPr lang="en-US" dirty="0"/>
              <a:t>Chronic</a:t>
            </a:r>
          </a:p>
          <a:p>
            <a:pPr lvl="1"/>
            <a:r>
              <a:rPr lang="en-US" dirty="0"/>
              <a:t>Insidious onset</a:t>
            </a:r>
          </a:p>
          <a:p>
            <a:pPr lvl="1"/>
            <a:r>
              <a:rPr lang="en-US" dirty="0"/>
              <a:t>Intermittent</a:t>
            </a:r>
          </a:p>
          <a:p>
            <a:pPr lvl="1"/>
            <a:r>
              <a:rPr lang="en-US" dirty="0"/>
              <a:t>Worse with activities </a:t>
            </a:r>
          </a:p>
          <a:p>
            <a:pPr lvl="1"/>
            <a:r>
              <a:rPr lang="en-US" dirty="0"/>
              <a:t>Improved with rest</a:t>
            </a:r>
          </a:p>
          <a:p>
            <a:endParaRPr lang="en-US" dirty="0"/>
          </a:p>
        </p:txBody>
      </p:sp>
    </p:spTree>
    <p:extLst>
      <p:ext uri="{BB962C8B-B14F-4D97-AF65-F5344CB8AC3E}">
        <p14:creationId xmlns:p14="http://schemas.microsoft.com/office/powerpoint/2010/main" val="288508303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5</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Rotator cuff tendinitis</a:t>
            </a:r>
          </a:p>
          <a:p>
            <a:pPr marL="457200" indent="-457200">
              <a:buFont typeface="+mj-lt"/>
              <a:buAutoNum type="alphaUcPeriod"/>
            </a:pPr>
            <a:r>
              <a:rPr lang="en-US" dirty="0"/>
              <a:t>Biceps tendinitis</a:t>
            </a:r>
          </a:p>
          <a:p>
            <a:pPr marL="457200" indent="-457200">
              <a:buFont typeface="+mj-lt"/>
              <a:buAutoNum type="alphaUcPeriod"/>
            </a:pPr>
            <a:r>
              <a:rPr lang="en-US" b="1" dirty="0"/>
              <a:t>Proximal humeral epiphysitis</a:t>
            </a:r>
          </a:p>
          <a:p>
            <a:pPr marL="457200" indent="-457200">
              <a:buFont typeface="+mj-lt"/>
              <a:buAutoNum type="alphaUcPeriod"/>
            </a:pPr>
            <a:r>
              <a:rPr lang="en-US" dirty="0"/>
              <a:t>Glenoid labrum tear</a:t>
            </a:r>
          </a:p>
          <a:p>
            <a:pPr marL="457200" indent="-457200">
              <a:buFont typeface="+mj-lt"/>
              <a:buAutoNum type="alphaUcPeriod"/>
            </a:pPr>
            <a:r>
              <a:rPr lang="en-US" dirty="0"/>
              <a:t>Glenohumeral instability</a:t>
            </a:r>
          </a:p>
          <a:p>
            <a:pPr marL="457200" indent="-457200">
              <a:buFont typeface="+mj-lt"/>
              <a:buAutoNum type="alphaUcPeriod"/>
            </a:pPr>
            <a:endParaRPr lang="en-US" dirty="0"/>
          </a:p>
        </p:txBody>
      </p:sp>
    </p:spTree>
    <p:extLst>
      <p:ext uri="{BB962C8B-B14F-4D97-AF65-F5344CB8AC3E}">
        <p14:creationId xmlns:p14="http://schemas.microsoft.com/office/powerpoint/2010/main" val="391291600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31</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a:xfrm>
            <a:off x="453584" y="425002"/>
            <a:ext cx="8690415" cy="611449"/>
          </a:xfrm>
        </p:spPr>
        <p:txBody>
          <a:bodyPr/>
          <a:lstStyle/>
          <a:p>
            <a:r>
              <a:rPr lang="en-US" dirty="0"/>
              <a:t>Proximal Humeral Epiphysitis / </a:t>
            </a:r>
            <a:r>
              <a:rPr lang="en-US" dirty="0" err="1"/>
              <a:t>Epiphysiolysis</a:t>
            </a:r>
            <a:endParaRPr lang="en-US" dirty="0"/>
          </a:p>
        </p:txBody>
      </p:sp>
      <p:sp>
        <p:nvSpPr>
          <p:cNvPr id="5" name="Text Placeholder 4">
            <a:extLst>
              <a:ext uri="{FF2B5EF4-FFF2-40B4-BE49-F238E27FC236}">
                <a16:creationId xmlns:a16="http://schemas.microsoft.com/office/drawing/2014/main" id="{9840E182-2006-FA41-A1C8-5ADE1DB0470F}"/>
              </a:ext>
            </a:extLst>
          </p:cNvPr>
          <p:cNvSpPr>
            <a:spLocks noGrp="1"/>
          </p:cNvSpPr>
          <p:nvPr>
            <p:ph type="body" sz="quarter" idx="15"/>
          </p:nvPr>
        </p:nvSpPr>
        <p:spPr/>
        <p:txBody>
          <a:bodyPr/>
          <a:lstStyle/>
          <a:p>
            <a:r>
              <a:rPr lang="en-US" b="1" dirty="0"/>
              <a:t>Little League Shoulder</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9687" y="1837025"/>
            <a:ext cx="5001313" cy="4216666"/>
          </a:xfrm>
        </p:spPr>
        <p:txBody>
          <a:bodyPr/>
          <a:lstStyle/>
          <a:p>
            <a:r>
              <a:rPr lang="en-US" sz="2000" b="1" dirty="0"/>
              <a:t>Sports</a:t>
            </a:r>
            <a:r>
              <a:rPr lang="en-US" sz="2000" dirty="0"/>
              <a:t>: throwing and overhead sports (swimming, tennis, volleyball)</a:t>
            </a:r>
          </a:p>
          <a:p>
            <a:r>
              <a:rPr lang="en-US" sz="2000" b="1" dirty="0"/>
              <a:t>Mechanism</a:t>
            </a:r>
            <a:r>
              <a:rPr lang="en-US" sz="2000" dirty="0"/>
              <a:t>: repetitive </a:t>
            </a:r>
            <a:r>
              <a:rPr lang="en-US" sz="2000" dirty="0" err="1"/>
              <a:t>microtraumatic</a:t>
            </a:r>
            <a:r>
              <a:rPr lang="en-US" sz="2000" dirty="0"/>
              <a:t> traction or torque stress to proximal humeral physis</a:t>
            </a:r>
          </a:p>
          <a:p>
            <a:r>
              <a:rPr lang="en-US" sz="2000" b="1" dirty="0"/>
              <a:t>Presentation</a:t>
            </a:r>
            <a:r>
              <a:rPr lang="en-US" sz="2000" dirty="0"/>
              <a:t>: 10-16 years old, progressive non-focal shoulder pain, worse with throwing/overhead activity, loss of throwing velocity or accuracy</a:t>
            </a:r>
          </a:p>
          <a:p>
            <a:r>
              <a:rPr lang="en-US" sz="2000" b="1" dirty="0"/>
              <a:t>Exam</a:t>
            </a:r>
            <a:r>
              <a:rPr lang="en-US" sz="2000" dirty="0"/>
              <a:t>: TTP over proximal lateral humerus, +/- painful or decreased shoulder ROM, pain with resisted ROM</a:t>
            </a:r>
          </a:p>
        </p:txBody>
      </p:sp>
      <p:pic>
        <p:nvPicPr>
          <p:cNvPr id="7" name="Picture 6" descr="Diagram&#10;&#10;Description automatically generated">
            <a:extLst>
              <a:ext uri="{FF2B5EF4-FFF2-40B4-BE49-F238E27FC236}">
                <a16:creationId xmlns:a16="http://schemas.microsoft.com/office/drawing/2014/main" id="{FA890B3A-9728-1A4E-8ED6-110CC33590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0" y="2120378"/>
            <a:ext cx="3286813" cy="3316875"/>
          </a:xfrm>
          <a:prstGeom prst="rect">
            <a:avLst/>
          </a:prstGeom>
        </p:spPr>
      </p:pic>
    </p:spTree>
    <p:extLst>
      <p:ext uri="{BB962C8B-B14F-4D97-AF65-F5344CB8AC3E}">
        <p14:creationId xmlns:p14="http://schemas.microsoft.com/office/powerpoint/2010/main" val="102457486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32</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a:xfrm>
            <a:off x="453584" y="425002"/>
            <a:ext cx="8690415" cy="611449"/>
          </a:xfrm>
        </p:spPr>
        <p:txBody>
          <a:bodyPr/>
          <a:lstStyle/>
          <a:p>
            <a:r>
              <a:rPr lang="en-US" dirty="0"/>
              <a:t>Proximal Humeral Epiphysitis / </a:t>
            </a:r>
            <a:r>
              <a:rPr lang="en-US" dirty="0" err="1"/>
              <a:t>Epiphysiolysis</a:t>
            </a:r>
            <a:endParaRPr lang="en-US" dirty="0"/>
          </a:p>
        </p:txBody>
      </p:sp>
      <p:sp>
        <p:nvSpPr>
          <p:cNvPr id="5" name="Text Placeholder 4">
            <a:extLst>
              <a:ext uri="{FF2B5EF4-FFF2-40B4-BE49-F238E27FC236}">
                <a16:creationId xmlns:a16="http://schemas.microsoft.com/office/drawing/2014/main" id="{9840E182-2006-FA41-A1C8-5ADE1DB0470F}"/>
              </a:ext>
            </a:extLst>
          </p:cNvPr>
          <p:cNvSpPr>
            <a:spLocks noGrp="1"/>
          </p:cNvSpPr>
          <p:nvPr>
            <p:ph type="body" sz="quarter" idx="15"/>
          </p:nvPr>
        </p:nvSpPr>
        <p:spPr/>
        <p:txBody>
          <a:bodyPr/>
          <a:lstStyle/>
          <a:p>
            <a:r>
              <a:rPr lang="en-US" b="1" dirty="0"/>
              <a:t>Little League Shoulder</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288233" y="1484846"/>
            <a:ext cx="6069024" cy="4513254"/>
          </a:xfrm>
          <a:solidFill>
            <a:schemeClr val="bg1"/>
          </a:solidFill>
        </p:spPr>
        <p:txBody>
          <a:bodyPr/>
          <a:lstStyle/>
          <a:p>
            <a:r>
              <a:rPr lang="en-US" sz="2000" b="1" dirty="0"/>
              <a:t>Diagnosis</a:t>
            </a:r>
            <a:r>
              <a:rPr lang="en-US" sz="2000" dirty="0"/>
              <a:t>: clinical, XR may show </a:t>
            </a:r>
            <a:r>
              <a:rPr lang="en-US" sz="2000" dirty="0" err="1"/>
              <a:t>physeal</a:t>
            </a:r>
            <a:r>
              <a:rPr lang="en-US" sz="2000" dirty="0"/>
              <a:t> widening (compare to unaffected side), +/- sclerosis, fragmentation</a:t>
            </a:r>
          </a:p>
          <a:p>
            <a:r>
              <a:rPr lang="en-US" sz="2000" b="1" dirty="0"/>
              <a:t>Plan</a:t>
            </a:r>
            <a:r>
              <a:rPr lang="en-US" sz="2000" dirty="0"/>
              <a:t>: rest from overhead activities for ≥ 6 weeks, followed by gradual return to throwing over the next 6 weeks through PT guidance, full RTP usually in 3 months </a:t>
            </a:r>
          </a:p>
          <a:p>
            <a:pPr lvl="1"/>
            <a:r>
              <a:rPr lang="en-US" sz="1600" i="1" dirty="0"/>
              <a:t>When to refer</a:t>
            </a:r>
            <a:r>
              <a:rPr lang="en-US" sz="1600" dirty="0"/>
              <a:t>: persistent pain despite 4-6 weeks of rest, pain at rest, instability, significant weakness</a:t>
            </a:r>
          </a:p>
          <a:p>
            <a:r>
              <a:rPr lang="en-US" sz="2000" b="1" dirty="0"/>
              <a:t>Prognosis</a:t>
            </a:r>
            <a:r>
              <a:rPr lang="en-US" sz="2000" dirty="0"/>
              <a:t>: resolves with skeletal maturity, RTP usually within 3 months</a:t>
            </a:r>
          </a:p>
          <a:p>
            <a:r>
              <a:rPr lang="en-US" sz="2000" b="1" dirty="0"/>
              <a:t>Prevention</a:t>
            </a:r>
            <a:r>
              <a:rPr lang="en-US" sz="2000" dirty="0"/>
              <a:t>: pitch count guidelines, education, biomechanics, core strength and cardiovascular fitness</a:t>
            </a:r>
          </a:p>
        </p:txBody>
      </p:sp>
      <p:pic>
        <p:nvPicPr>
          <p:cNvPr id="8" name="Picture 7" descr="A picture containing X-ray film, blur&#10;&#10;Description automatically generated">
            <a:extLst>
              <a:ext uri="{FF2B5EF4-FFF2-40B4-BE49-F238E27FC236}">
                <a16:creationId xmlns:a16="http://schemas.microsoft.com/office/drawing/2014/main" id="{D5F1A644-4C87-C346-8BF3-F33469C1F1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83355" y="3854937"/>
            <a:ext cx="2372412" cy="2143163"/>
          </a:xfrm>
          <a:prstGeom prst="rect">
            <a:avLst/>
          </a:prstGeom>
        </p:spPr>
      </p:pic>
      <p:pic>
        <p:nvPicPr>
          <p:cNvPr id="10" name="Picture 9" descr="A picture containing X-ray film, nature&#10;&#10;Description automatically generated">
            <a:extLst>
              <a:ext uri="{FF2B5EF4-FFF2-40B4-BE49-F238E27FC236}">
                <a16:creationId xmlns:a16="http://schemas.microsoft.com/office/drawing/2014/main" id="{5BD3687B-C403-CA43-82D9-7D29734AE31E}"/>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483355" y="1514693"/>
            <a:ext cx="2372412" cy="2230285"/>
          </a:xfrm>
          <a:prstGeom prst="rect">
            <a:avLst/>
          </a:prstGeom>
        </p:spPr>
      </p:pic>
    </p:spTree>
    <p:extLst>
      <p:ext uri="{BB962C8B-B14F-4D97-AF65-F5344CB8AC3E}">
        <p14:creationId xmlns:p14="http://schemas.microsoft.com/office/powerpoint/2010/main" val="57556455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33</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6</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11 year-old female p/w atraumatic right wrist pain x 6 weeks.</a:t>
            </a:r>
          </a:p>
          <a:p>
            <a:r>
              <a:rPr lang="en-US" dirty="0"/>
              <a:t>She is a competitive gymnast and trains every day for 3-4 hours each day.</a:t>
            </a:r>
          </a:p>
          <a:p>
            <a:r>
              <a:rPr lang="en-US" dirty="0"/>
              <a:t>Pain is on the radial aspect of the wrist, worse with tumbling and vaulting, improved with rest.</a:t>
            </a:r>
          </a:p>
          <a:p>
            <a:r>
              <a:rPr lang="en-US" dirty="0"/>
              <a:t>On exam, she has mild distal forearm swelling, TTP over distal radius, and pain with hyperextension and axial loading.</a:t>
            </a:r>
          </a:p>
        </p:txBody>
      </p:sp>
    </p:spTree>
    <p:extLst>
      <p:ext uri="{BB962C8B-B14F-4D97-AF65-F5344CB8AC3E}">
        <p14:creationId xmlns:p14="http://schemas.microsoft.com/office/powerpoint/2010/main" val="180187301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34</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6</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err="1"/>
              <a:t>Kienböck's</a:t>
            </a:r>
            <a:r>
              <a:rPr lang="en-US" dirty="0"/>
              <a:t> disease</a:t>
            </a:r>
          </a:p>
          <a:p>
            <a:pPr marL="457200" indent="-457200">
              <a:buFont typeface="+mj-lt"/>
              <a:buAutoNum type="alphaUcPeriod"/>
            </a:pPr>
            <a:r>
              <a:rPr lang="en-US" dirty="0"/>
              <a:t>Wrist sprain</a:t>
            </a:r>
          </a:p>
          <a:p>
            <a:pPr marL="457200" indent="-457200">
              <a:buFont typeface="+mj-lt"/>
              <a:buAutoNum type="alphaUcPeriod"/>
            </a:pPr>
            <a:r>
              <a:rPr lang="en-US" dirty="0"/>
              <a:t>Distal radioulnar joint instability</a:t>
            </a:r>
          </a:p>
          <a:p>
            <a:pPr marL="457200" indent="-457200">
              <a:buFont typeface="+mj-lt"/>
              <a:buAutoNum type="alphaUcPeriod"/>
            </a:pPr>
            <a:r>
              <a:rPr lang="en-US" dirty="0"/>
              <a:t>Scaphoid stress fracture</a:t>
            </a:r>
          </a:p>
          <a:p>
            <a:pPr marL="457200" indent="-457200">
              <a:buFont typeface="+mj-lt"/>
              <a:buAutoNum type="alphaUcPeriod"/>
            </a:pPr>
            <a:r>
              <a:rPr lang="en-US" dirty="0"/>
              <a:t>Distal radial epiphysitis</a:t>
            </a:r>
          </a:p>
          <a:p>
            <a:pPr marL="457200" indent="-457200">
              <a:buFont typeface="+mj-lt"/>
              <a:buAutoNum type="alphaUcPeriod"/>
            </a:pPr>
            <a:endParaRPr lang="en-US" dirty="0"/>
          </a:p>
        </p:txBody>
      </p:sp>
    </p:spTree>
    <p:extLst>
      <p:ext uri="{BB962C8B-B14F-4D97-AF65-F5344CB8AC3E}">
        <p14:creationId xmlns:p14="http://schemas.microsoft.com/office/powerpoint/2010/main" val="138451111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6</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err="1"/>
              <a:t>Kienböck's</a:t>
            </a:r>
            <a:r>
              <a:rPr lang="en-US" dirty="0"/>
              <a:t> disease</a:t>
            </a:r>
          </a:p>
          <a:p>
            <a:pPr marL="457200" indent="-457200">
              <a:buFont typeface="+mj-lt"/>
              <a:buAutoNum type="alphaUcPeriod"/>
            </a:pPr>
            <a:r>
              <a:rPr lang="en-US" dirty="0"/>
              <a:t>Wrist sprain</a:t>
            </a:r>
          </a:p>
          <a:p>
            <a:pPr marL="457200" indent="-457200">
              <a:buFont typeface="+mj-lt"/>
              <a:buAutoNum type="alphaUcPeriod"/>
            </a:pPr>
            <a:r>
              <a:rPr lang="en-US" dirty="0"/>
              <a:t>Distal radioulnar joint instability</a:t>
            </a:r>
          </a:p>
          <a:p>
            <a:pPr marL="457200" indent="-457200">
              <a:buFont typeface="+mj-lt"/>
              <a:buAutoNum type="alphaUcPeriod"/>
            </a:pPr>
            <a:r>
              <a:rPr lang="en-US" dirty="0"/>
              <a:t>Scaphoid stress fracture</a:t>
            </a:r>
          </a:p>
          <a:p>
            <a:pPr marL="457200" indent="-457200">
              <a:buFont typeface="+mj-lt"/>
              <a:buAutoNum type="alphaUcPeriod"/>
            </a:pPr>
            <a:r>
              <a:rPr lang="en-US" b="1" dirty="0"/>
              <a:t>Distal radial epiphysitis</a:t>
            </a:r>
          </a:p>
          <a:p>
            <a:pPr marL="457200" indent="-457200">
              <a:buFont typeface="+mj-lt"/>
              <a:buAutoNum type="alphaUcPeriod"/>
            </a:pPr>
            <a:endParaRPr lang="en-US" dirty="0"/>
          </a:p>
        </p:txBody>
      </p:sp>
    </p:spTree>
    <p:extLst>
      <p:ext uri="{BB962C8B-B14F-4D97-AF65-F5344CB8AC3E}">
        <p14:creationId xmlns:p14="http://schemas.microsoft.com/office/powerpoint/2010/main" val="29403155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36</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a:xfrm>
            <a:off x="453585" y="425002"/>
            <a:ext cx="8173580" cy="611449"/>
          </a:xfrm>
        </p:spPr>
        <p:txBody>
          <a:bodyPr/>
          <a:lstStyle/>
          <a:p>
            <a:r>
              <a:rPr lang="en-US" dirty="0"/>
              <a:t>Distal Radial Epiphysitis</a:t>
            </a:r>
          </a:p>
        </p:txBody>
      </p:sp>
      <p:sp>
        <p:nvSpPr>
          <p:cNvPr id="5" name="Text Placeholder 4">
            <a:extLst>
              <a:ext uri="{FF2B5EF4-FFF2-40B4-BE49-F238E27FC236}">
                <a16:creationId xmlns:a16="http://schemas.microsoft.com/office/drawing/2014/main" id="{9840E182-2006-FA41-A1C8-5ADE1DB0470F}"/>
              </a:ext>
            </a:extLst>
          </p:cNvPr>
          <p:cNvSpPr>
            <a:spLocks noGrp="1"/>
          </p:cNvSpPr>
          <p:nvPr>
            <p:ph type="body" sz="quarter" idx="15"/>
          </p:nvPr>
        </p:nvSpPr>
        <p:spPr>
          <a:xfrm>
            <a:off x="457202" y="927655"/>
            <a:ext cx="8169964" cy="477079"/>
          </a:xfrm>
        </p:spPr>
        <p:txBody>
          <a:bodyPr/>
          <a:lstStyle/>
          <a:p>
            <a:r>
              <a:rPr lang="en-US" b="1" dirty="0"/>
              <a:t>Gymnast Wrist</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240576" y="1694317"/>
            <a:ext cx="5410082" cy="4914422"/>
          </a:xfrm>
          <a:solidFill>
            <a:schemeClr val="bg1"/>
          </a:solidFill>
        </p:spPr>
        <p:txBody>
          <a:bodyPr/>
          <a:lstStyle/>
          <a:p>
            <a:r>
              <a:rPr lang="en-US" b="1" dirty="0"/>
              <a:t>Sports</a:t>
            </a:r>
            <a:r>
              <a:rPr lang="en-US" dirty="0"/>
              <a:t>: gymnastics most often, less commonly rock climbing, weight lifting</a:t>
            </a:r>
          </a:p>
          <a:p>
            <a:r>
              <a:rPr lang="en-US" b="1" dirty="0"/>
              <a:t>Mechanism</a:t>
            </a:r>
            <a:r>
              <a:rPr lang="en-US" dirty="0"/>
              <a:t>: repetitive loading of extended wrist leading to compressive vs. traction stress injury of distal radial physis</a:t>
            </a:r>
          </a:p>
          <a:p>
            <a:r>
              <a:rPr lang="en-US" b="1" dirty="0"/>
              <a:t>Presentation</a:t>
            </a:r>
            <a:r>
              <a:rPr lang="en-US" dirty="0"/>
              <a:t>: 10-14 years old, dorsal, radial wrist pain, worse with axial stress loading (vaulting, hand-walking)</a:t>
            </a:r>
          </a:p>
          <a:p>
            <a:r>
              <a:rPr lang="en-US" b="1" dirty="0"/>
              <a:t>Exam</a:t>
            </a:r>
            <a:r>
              <a:rPr lang="en-US" dirty="0"/>
              <a:t>: mild distal forearm swelling, TTP over distal radius, pain with hyperextension and axial loading</a:t>
            </a:r>
          </a:p>
        </p:txBody>
      </p:sp>
      <p:pic>
        <p:nvPicPr>
          <p:cNvPr id="7" name="Picture 6" descr="Diagram&#10;&#10;Description automatically generated">
            <a:extLst>
              <a:ext uri="{FF2B5EF4-FFF2-40B4-BE49-F238E27FC236}">
                <a16:creationId xmlns:a16="http://schemas.microsoft.com/office/drawing/2014/main" id="{02DD316D-C367-DD47-A9B4-DC09C7D200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3240" y="28734"/>
            <a:ext cx="2975126" cy="4288818"/>
          </a:xfrm>
          <a:prstGeom prst="rect">
            <a:avLst/>
          </a:prstGeom>
        </p:spPr>
      </p:pic>
      <p:pic>
        <p:nvPicPr>
          <p:cNvPr id="9" name="Picture 8" descr="Diagram&#10;&#10;Description automatically generated">
            <a:extLst>
              <a:ext uri="{FF2B5EF4-FFF2-40B4-BE49-F238E27FC236}">
                <a16:creationId xmlns:a16="http://schemas.microsoft.com/office/drawing/2014/main" id="{589A7169-3D10-434C-B6DC-68A4CE46FB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2039" y="4317552"/>
            <a:ext cx="3491961" cy="2540448"/>
          </a:xfrm>
          <a:prstGeom prst="rect">
            <a:avLst/>
          </a:prstGeom>
        </p:spPr>
      </p:pic>
    </p:spTree>
    <p:extLst>
      <p:ext uri="{BB962C8B-B14F-4D97-AF65-F5344CB8AC3E}">
        <p14:creationId xmlns:p14="http://schemas.microsoft.com/office/powerpoint/2010/main" val="122939629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37</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a:xfrm>
            <a:off x="453585" y="425002"/>
            <a:ext cx="8173580" cy="611449"/>
          </a:xfrm>
        </p:spPr>
        <p:txBody>
          <a:bodyPr/>
          <a:lstStyle/>
          <a:p>
            <a:r>
              <a:rPr lang="en-US" dirty="0"/>
              <a:t>Distal Radial Epiphysitis</a:t>
            </a:r>
          </a:p>
        </p:txBody>
      </p:sp>
      <p:sp>
        <p:nvSpPr>
          <p:cNvPr id="5" name="Text Placeholder 4">
            <a:extLst>
              <a:ext uri="{FF2B5EF4-FFF2-40B4-BE49-F238E27FC236}">
                <a16:creationId xmlns:a16="http://schemas.microsoft.com/office/drawing/2014/main" id="{9840E182-2006-FA41-A1C8-5ADE1DB0470F}"/>
              </a:ext>
            </a:extLst>
          </p:cNvPr>
          <p:cNvSpPr>
            <a:spLocks noGrp="1"/>
          </p:cNvSpPr>
          <p:nvPr>
            <p:ph type="body" sz="quarter" idx="15"/>
          </p:nvPr>
        </p:nvSpPr>
        <p:spPr>
          <a:xfrm>
            <a:off x="457202" y="927655"/>
            <a:ext cx="8169964" cy="477079"/>
          </a:xfrm>
        </p:spPr>
        <p:txBody>
          <a:bodyPr/>
          <a:lstStyle/>
          <a:p>
            <a:r>
              <a:rPr lang="en-US" b="1" dirty="0"/>
              <a:t>Gymnast Wrist</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162973" y="1622834"/>
            <a:ext cx="6316656" cy="5175095"/>
          </a:xfrm>
          <a:solidFill>
            <a:schemeClr val="bg1"/>
          </a:solidFill>
        </p:spPr>
        <p:txBody>
          <a:bodyPr/>
          <a:lstStyle/>
          <a:p>
            <a:r>
              <a:rPr lang="en-US" b="1" dirty="0"/>
              <a:t>Diagnosis</a:t>
            </a:r>
            <a:r>
              <a:rPr lang="en-US" dirty="0"/>
              <a:t>: clinical, XR shows widening and irregular borders of distal radius physis (compare to unaffected side)</a:t>
            </a:r>
          </a:p>
          <a:p>
            <a:r>
              <a:rPr lang="en-US" b="1" dirty="0"/>
              <a:t>Plan</a:t>
            </a:r>
            <a:r>
              <a:rPr lang="en-US" dirty="0"/>
              <a:t>: non-weight bearing and cast (&gt; splint) immobilization for 6-8 weeks, gradual RTP</a:t>
            </a:r>
          </a:p>
          <a:p>
            <a:pPr lvl="1"/>
            <a:r>
              <a:rPr lang="en-US" i="1" dirty="0"/>
              <a:t>When to refer</a:t>
            </a:r>
            <a:r>
              <a:rPr lang="en-US" dirty="0"/>
              <a:t>: no improvement after 6-8 weeks</a:t>
            </a:r>
          </a:p>
          <a:p>
            <a:r>
              <a:rPr lang="en-US" b="1" dirty="0"/>
              <a:t>Prognosis</a:t>
            </a:r>
            <a:r>
              <a:rPr lang="en-US" dirty="0"/>
              <a:t>: successful RTP if early intervention, can take up to 4-5 months if late to care, risk of recurrence and growth disturbance (radial shortening, ulnar overgrowth) which may require corrective surgery</a:t>
            </a:r>
          </a:p>
          <a:p>
            <a:r>
              <a:rPr lang="en-US" b="1" dirty="0"/>
              <a:t>Prevention</a:t>
            </a:r>
            <a:r>
              <a:rPr lang="en-US" dirty="0"/>
              <a:t>: load management, </a:t>
            </a:r>
            <a:r>
              <a:rPr lang="en-US" dirty="0">
                <a:solidFill>
                  <a:srgbClr val="052049"/>
                </a:solidFill>
                <a:cs typeface="Arial" pitchFamily="34" charset="0"/>
              </a:rPr>
              <a:t>strength and flexibility exercises, proper technique</a:t>
            </a:r>
            <a:endParaRPr lang="en-US" dirty="0"/>
          </a:p>
        </p:txBody>
      </p:sp>
      <p:pic>
        <p:nvPicPr>
          <p:cNvPr id="2050" name="Picture 2">
            <a:extLst>
              <a:ext uri="{FF2B5EF4-FFF2-40B4-BE49-F238E27FC236}">
                <a16:creationId xmlns:a16="http://schemas.microsoft.com/office/drawing/2014/main" id="{55483E95-0797-7E48-9E93-E656118B344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777218" y="1837757"/>
            <a:ext cx="2172277" cy="19178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BD87F36-EF28-D84E-9476-92BEDFD56AAB}"/>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777218" y="3864619"/>
            <a:ext cx="2172278" cy="206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64681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38</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7</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a:xfrm>
            <a:off x="459686" y="1508335"/>
            <a:ext cx="8137665" cy="3909393"/>
          </a:xfrm>
        </p:spPr>
        <p:txBody>
          <a:bodyPr/>
          <a:lstStyle/>
          <a:p>
            <a:r>
              <a:rPr lang="en-US" dirty="0"/>
              <a:t>16 year-old female p/w atraumatic left knee pain x 2 months.</a:t>
            </a:r>
          </a:p>
          <a:p>
            <a:r>
              <a:rPr lang="en-US" dirty="0"/>
              <a:t>She plays lacrosse for her high school team 3-4 times a week.</a:t>
            </a:r>
          </a:p>
          <a:p>
            <a:r>
              <a:rPr lang="en-US" dirty="0"/>
              <a:t>Pain is anterior, intermittent, worse after running and prolonged sitting, improved with rest and stretching.</a:t>
            </a:r>
          </a:p>
          <a:p>
            <a:r>
              <a:rPr lang="en-US" dirty="0"/>
              <a:t>She also reports some knee instability, which feels like her knee is going to buckle or “give way”, especially when going down stairs.</a:t>
            </a:r>
          </a:p>
          <a:p>
            <a:r>
              <a:rPr lang="en-US" dirty="0"/>
              <a:t>On exam, she has non-specific TTP on both side of the patella, and pain with compression of the patella. Single leg squat on the left side is difficult to perform and reveals valgus collapse of her knee.</a:t>
            </a:r>
          </a:p>
        </p:txBody>
      </p:sp>
    </p:spTree>
    <p:extLst>
      <p:ext uri="{BB962C8B-B14F-4D97-AF65-F5344CB8AC3E}">
        <p14:creationId xmlns:p14="http://schemas.microsoft.com/office/powerpoint/2010/main" val="207170336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39</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7</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Patellar tendonitis</a:t>
            </a:r>
          </a:p>
          <a:p>
            <a:pPr marL="457200" indent="-457200">
              <a:buFont typeface="+mj-lt"/>
              <a:buAutoNum type="alphaUcPeriod"/>
            </a:pPr>
            <a:r>
              <a:rPr lang="en-US" dirty="0"/>
              <a:t>Patellofemoral pain syndrome</a:t>
            </a:r>
          </a:p>
          <a:p>
            <a:pPr marL="457200" indent="-457200">
              <a:buFont typeface="+mj-lt"/>
              <a:buAutoNum type="alphaUcPeriod"/>
            </a:pPr>
            <a:r>
              <a:rPr lang="en-US" dirty="0"/>
              <a:t>Iliotibial band syndrome</a:t>
            </a:r>
          </a:p>
          <a:p>
            <a:pPr marL="457200" indent="-457200">
              <a:buFont typeface="+mj-lt"/>
              <a:buAutoNum type="alphaUcPeriod"/>
            </a:pPr>
            <a:r>
              <a:rPr lang="en-US" dirty="0"/>
              <a:t>Osteochondritis dissecans</a:t>
            </a:r>
          </a:p>
          <a:p>
            <a:pPr marL="457200" indent="-457200">
              <a:buFont typeface="+mj-lt"/>
              <a:buAutoNum type="alphaUcPeriod"/>
            </a:pPr>
            <a:r>
              <a:rPr lang="en-US" dirty="0"/>
              <a:t>Patellar subluxation</a:t>
            </a:r>
          </a:p>
          <a:p>
            <a:pPr marL="0" indent="0">
              <a:buNone/>
            </a:pPr>
            <a:endParaRPr lang="en-US" dirty="0"/>
          </a:p>
        </p:txBody>
      </p:sp>
    </p:spTree>
    <p:extLst>
      <p:ext uri="{BB962C8B-B14F-4D97-AF65-F5344CB8AC3E}">
        <p14:creationId xmlns:p14="http://schemas.microsoft.com/office/powerpoint/2010/main" val="4271563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FA5AD8-47BC-AD41-96FE-C3C562E22B7F}"/>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Title 3">
            <a:extLst>
              <a:ext uri="{FF2B5EF4-FFF2-40B4-BE49-F238E27FC236}">
                <a16:creationId xmlns:a16="http://schemas.microsoft.com/office/drawing/2014/main" id="{1F6F4525-BC0D-214F-9722-D885FD4D00B5}"/>
              </a:ext>
            </a:extLst>
          </p:cNvPr>
          <p:cNvSpPr>
            <a:spLocks noGrp="1"/>
          </p:cNvSpPr>
          <p:nvPr>
            <p:ph type="title"/>
          </p:nvPr>
        </p:nvSpPr>
        <p:spPr/>
        <p:txBody>
          <a:bodyPr/>
          <a:lstStyle/>
          <a:p>
            <a:r>
              <a:rPr lang="en-US" dirty="0"/>
              <a:t>Risk Factors for Overuse Injuries</a:t>
            </a:r>
          </a:p>
        </p:txBody>
      </p:sp>
      <p:sp>
        <p:nvSpPr>
          <p:cNvPr id="5" name="Text Placeholder 4">
            <a:extLst>
              <a:ext uri="{FF2B5EF4-FFF2-40B4-BE49-F238E27FC236}">
                <a16:creationId xmlns:a16="http://schemas.microsoft.com/office/drawing/2014/main" id="{915B7810-EB7E-114B-87E7-791810EE0674}"/>
              </a:ext>
            </a:extLst>
          </p:cNvPr>
          <p:cNvSpPr>
            <a:spLocks noGrp="1"/>
          </p:cNvSpPr>
          <p:nvPr>
            <p:ph type="body" sz="quarter" idx="15"/>
          </p:nvPr>
        </p:nvSpPr>
        <p:spPr/>
        <p:txBody>
          <a:bodyPr/>
          <a:lstStyle/>
          <a:p>
            <a:r>
              <a:rPr lang="en-US" b="1" dirty="0"/>
              <a:t>Intrinsic factors</a:t>
            </a:r>
          </a:p>
        </p:txBody>
      </p:sp>
      <p:sp>
        <p:nvSpPr>
          <p:cNvPr id="6" name="Content Placeholder 5">
            <a:extLst>
              <a:ext uri="{FF2B5EF4-FFF2-40B4-BE49-F238E27FC236}">
                <a16:creationId xmlns:a16="http://schemas.microsoft.com/office/drawing/2014/main" id="{70E0E6EF-4F73-B848-AE2D-A8821C1F0740}"/>
              </a:ext>
            </a:extLst>
          </p:cNvPr>
          <p:cNvSpPr>
            <a:spLocks noGrp="1"/>
          </p:cNvSpPr>
          <p:nvPr>
            <p:ph idx="1"/>
          </p:nvPr>
        </p:nvSpPr>
        <p:spPr/>
        <p:txBody>
          <a:bodyPr/>
          <a:lstStyle/>
          <a:p>
            <a:r>
              <a:rPr lang="en-US" b="1" dirty="0"/>
              <a:t>Imbalances or deficits in strength and flexibility</a:t>
            </a:r>
          </a:p>
          <a:p>
            <a:pPr lvl="1"/>
            <a:r>
              <a:rPr lang="en-US" dirty="0"/>
              <a:t>Related to growth/development </a:t>
            </a:r>
          </a:p>
          <a:p>
            <a:pPr lvl="1"/>
            <a:r>
              <a:rPr lang="en-US" dirty="0"/>
              <a:t>Increased bone plasticity</a:t>
            </a:r>
          </a:p>
          <a:p>
            <a:pPr lvl="1"/>
            <a:r>
              <a:rPr lang="en-US" dirty="0"/>
              <a:t>Open, weak </a:t>
            </a:r>
            <a:r>
              <a:rPr lang="en-US" dirty="0" err="1"/>
              <a:t>physes</a:t>
            </a:r>
            <a:endParaRPr lang="en-US" dirty="0"/>
          </a:p>
          <a:p>
            <a:pPr lvl="1"/>
            <a:r>
              <a:rPr lang="en-US" dirty="0"/>
              <a:t>Ligamentous laxity</a:t>
            </a:r>
          </a:p>
          <a:p>
            <a:pPr lvl="1"/>
            <a:r>
              <a:rPr lang="en-US" dirty="0"/>
              <a:t>Underdeveloped muscles</a:t>
            </a:r>
          </a:p>
          <a:p>
            <a:r>
              <a:rPr lang="en-US" b="1" dirty="0"/>
              <a:t>Poor technique or mechanics</a:t>
            </a:r>
          </a:p>
          <a:p>
            <a:r>
              <a:rPr lang="en-US" b="1" dirty="0"/>
              <a:t>Normal variants of anatomic alignment </a:t>
            </a:r>
            <a:r>
              <a:rPr lang="en-US" dirty="0"/>
              <a:t>(less common)</a:t>
            </a:r>
          </a:p>
          <a:p>
            <a:pPr lvl="1"/>
            <a:r>
              <a:rPr lang="en-US" dirty="0"/>
              <a:t>Femoral version or lower extremity valgus</a:t>
            </a:r>
          </a:p>
          <a:p>
            <a:pPr lvl="1"/>
            <a:r>
              <a:rPr lang="en-US" dirty="0"/>
              <a:t>Pes planus or pes cavus</a:t>
            </a:r>
          </a:p>
          <a:p>
            <a:endParaRPr lang="en-US" dirty="0"/>
          </a:p>
        </p:txBody>
      </p:sp>
    </p:spTree>
    <p:extLst>
      <p:ext uri="{BB962C8B-B14F-4D97-AF65-F5344CB8AC3E}">
        <p14:creationId xmlns:p14="http://schemas.microsoft.com/office/powerpoint/2010/main" val="207654416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40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7</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Patellar tendonitis</a:t>
            </a:r>
          </a:p>
          <a:p>
            <a:pPr marL="457200" indent="-457200">
              <a:buFont typeface="+mj-lt"/>
              <a:buAutoNum type="alphaUcPeriod"/>
            </a:pPr>
            <a:r>
              <a:rPr lang="en-US" b="1" dirty="0"/>
              <a:t>Patellofemoral pain syndrome</a:t>
            </a:r>
          </a:p>
          <a:p>
            <a:pPr marL="457200" indent="-457200">
              <a:buFont typeface="+mj-lt"/>
              <a:buAutoNum type="alphaUcPeriod"/>
            </a:pPr>
            <a:r>
              <a:rPr lang="en-US" dirty="0"/>
              <a:t>Iliotibial band syndrome</a:t>
            </a:r>
          </a:p>
          <a:p>
            <a:pPr marL="457200" indent="-457200">
              <a:buFont typeface="+mj-lt"/>
              <a:buAutoNum type="alphaUcPeriod"/>
            </a:pPr>
            <a:r>
              <a:rPr lang="en-US" dirty="0"/>
              <a:t>Osteochondritis dissecans</a:t>
            </a:r>
          </a:p>
          <a:p>
            <a:pPr marL="457200" indent="-457200">
              <a:buFont typeface="+mj-lt"/>
              <a:buAutoNum type="alphaUcPeriod"/>
            </a:pPr>
            <a:r>
              <a:rPr lang="en-US" dirty="0"/>
              <a:t>Patellar subluxation</a:t>
            </a:r>
          </a:p>
          <a:p>
            <a:pPr marL="0" indent="0">
              <a:buNone/>
            </a:pPr>
            <a:endParaRPr lang="en-US" dirty="0"/>
          </a:p>
        </p:txBody>
      </p:sp>
    </p:spTree>
    <p:extLst>
      <p:ext uri="{BB962C8B-B14F-4D97-AF65-F5344CB8AC3E}">
        <p14:creationId xmlns:p14="http://schemas.microsoft.com/office/powerpoint/2010/main" val="266455709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0B7A88-319D-8E43-8FDB-07DDE5047A77}"/>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41</a:t>
            </a:fld>
            <a:endParaRPr lang="en-US" dirty="0"/>
          </a:p>
        </p:txBody>
      </p:sp>
      <p:sp>
        <p:nvSpPr>
          <p:cNvPr id="4" name="Title 3">
            <a:extLst>
              <a:ext uri="{FF2B5EF4-FFF2-40B4-BE49-F238E27FC236}">
                <a16:creationId xmlns:a16="http://schemas.microsoft.com/office/drawing/2014/main" id="{7BF2F47F-713F-8C41-9656-9F4BBF33BA1F}"/>
              </a:ext>
            </a:extLst>
          </p:cNvPr>
          <p:cNvSpPr>
            <a:spLocks noGrp="1"/>
          </p:cNvSpPr>
          <p:nvPr>
            <p:ph type="title"/>
          </p:nvPr>
        </p:nvSpPr>
        <p:spPr>
          <a:xfrm>
            <a:off x="453585" y="425002"/>
            <a:ext cx="8173580" cy="611449"/>
          </a:xfrm>
        </p:spPr>
        <p:txBody>
          <a:bodyPr/>
          <a:lstStyle/>
          <a:p>
            <a:r>
              <a:rPr lang="en-US" dirty="0"/>
              <a:t>Patellofemoral Pain Syndrome</a:t>
            </a:r>
          </a:p>
        </p:txBody>
      </p:sp>
      <p:sp>
        <p:nvSpPr>
          <p:cNvPr id="6" name="Content Placeholder 5">
            <a:extLst>
              <a:ext uri="{FF2B5EF4-FFF2-40B4-BE49-F238E27FC236}">
                <a16:creationId xmlns:a16="http://schemas.microsoft.com/office/drawing/2014/main" id="{D03DD127-F1AF-DC4F-A542-906F087ED41C}"/>
              </a:ext>
            </a:extLst>
          </p:cNvPr>
          <p:cNvSpPr>
            <a:spLocks noGrp="1"/>
          </p:cNvSpPr>
          <p:nvPr>
            <p:ph idx="1"/>
          </p:nvPr>
        </p:nvSpPr>
        <p:spPr>
          <a:xfrm>
            <a:off x="189734" y="1286320"/>
            <a:ext cx="6192508" cy="5385483"/>
          </a:xfrm>
          <a:solidFill>
            <a:schemeClr val="bg1"/>
          </a:solidFill>
        </p:spPr>
        <p:txBody>
          <a:bodyPr/>
          <a:lstStyle/>
          <a:p>
            <a:r>
              <a:rPr lang="en-US" sz="2000" b="1" dirty="0"/>
              <a:t>Sports</a:t>
            </a:r>
            <a:r>
              <a:rPr lang="en-US" sz="2000" dirty="0"/>
              <a:t>: running or jumping sports (soccer, lacrosse, basketball), can also be seen in less active children</a:t>
            </a:r>
          </a:p>
          <a:p>
            <a:r>
              <a:rPr lang="en-US" sz="2000" b="1" dirty="0"/>
              <a:t>Mechanism</a:t>
            </a:r>
            <a:r>
              <a:rPr lang="en-US" sz="2000" dirty="0"/>
              <a:t>: combination of overuse and abnormal patellar tracking </a:t>
            </a:r>
            <a:r>
              <a:rPr lang="en-US" sz="2000" dirty="0">
                <a:sym typeface="Wingdings" pitchFamily="2" charset="2"/>
              </a:rPr>
              <a:t> </a:t>
            </a:r>
            <a:r>
              <a:rPr lang="en-US" sz="2000" dirty="0"/>
              <a:t>mechanical strain on retinaculum or subchondral bone</a:t>
            </a:r>
          </a:p>
          <a:p>
            <a:pPr lvl="1"/>
            <a:r>
              <a:rPr lang="en-US" dirty="0"/>
              <a:t>Quadriceps weakness and tightness, relative imbalance in strength and flexibility during periods of growth</a:t>
            </a:r>
          </a:p>
          <a:p>
            <a:r>
              <a:rPr lang="en-US" sz="2000" b="1" dirty="0"/>
              <a:t>Presentation</a:t>
            </a:r>
            <a:r>
              <a:rPr lang="en-US" sz="2000" dirty="0"/>
              <a:t>: any age, non-specific anterior knee pain, usually bilateral, worse with activity (running, jumping, stairs) or after prolonged sitting, “giving way” sensation (caused by pain inhibiting quadriceps, resulting in knee collapse), +/- mild swelling or grinding, popping, cracking</a:t>
            </a:r>
          </a:p>
        </p:txBody>
      </p:sp>
      <p:pic>
        <p:nvPicPr>
          <p:cNvPr id="13314" name="Picture 2" descr="Patellofemoral Pain Syndrome - OrthoInfo - AAOS">
            <a:extLst>
              <a:ext uri="{FF2B5EF4-FFF2-40B4-BE49-F238E27FC236}">
                <a16:creationId xmlns:a16="http://schemas.microsoft.com/office/drawing/2014/main" id="{3FE96FE6-4ECD-244A-88FF-BF71548185A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01552" y="3051949"/>
            <a:ext cx="2470340" cy="38060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atellofemoral Pain Syndrome: A Review and Guidelines for Treatment -  American Family Physician">
            <a:extLst>
              <a:ext uri="{FF2B5EF4-FFF2-40B4-BE49-F238E27FC236}">
                <a16:creationId xmlns:a16="http://schemas.microsoft.com/office/drawing/2014/main" id="{8D139440-5E3A-8F4A-A093-4486FDD21D2B}"/>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561879" y="0"/>
            <a:ext cx="2392388" cy="332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57753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0B7A88-319D-8E43-8FDB-07DDE5047A77}"/>
              </a:ext>
            </a:extLst>
          </p:cNvPr>
          <p:cNvSpPr>
            <a:spLocks noGrp="1"/>
          </p:cNvSpPr>
          <p:nvPr>
            <p:ph type="sldNum" sz="quarter" idx="13"/>
          </p:nvPr>
        </p:nvSpPr>
        <p:spPr/>
        <p:txBody>
          <a:bodyPr/>
          <a:lstStyle/>
          <a:p>
            <a:fld id="{7BCC8D0D-EAEC-449D-9161-023DFF90F2E2}" type="slidenum">
              <a:rPr lang="en-US" smtClean="0"/>
              <a:pPr/>
              <a:t>42</a:t>
            </a:fld>
            <a:endParaRPr lang="en-US" dirty="0"/>
          </a:p>
        </p:txBody>
      </p:sp>
      <p:sp>
        <p:nvSpPr>
          <p:cNvPr id="4" name="Title 3">
            <a:extLst>
              <a:ext uri="{FF2B5EF4-FFF2-40B4-BE49-F238E27FC236}">
                <a16:creationId xmlns:a16="http://schemas.microsoft.com/office/drawing/2014/main" id="{7BF2F47F-713F-8C41-9656-9F4BBF33BA1F}"/>
              </a:ext>
            </a:extLst>
          </p:cNvPr>
          <p:cNvSpPr>
            <a:spLocks noGrp="1"/>
          </p:cNvSpPr>
          <p:nvPr>
            <p:ph type="title"/>
          </p:nvPr>
        </p:nvSpPr>
        <p:spPr/>
        <p:txBody>
          <a:bodyPr/>
          <a:lstStyle/>
          <a:p>
            <a:r>
              <a:rPr lang="en-US" dirty="0"/>
              <a:t>Patellofemoral Pain Syndrome</a:t>
            </a:r>
          </a:p>
        </p:txBody>
      </p:sp>
      <p:sp>
        <p:nvSpPr>
          <p:cNvPr id="6" name="Content Placeholder 5">
            <a:extLst>
              <a:ext uri="{FF2B5EF4-FFF2-40B4-BE49-F238E27FC236}">
                <a16:creationId xmlns:a16="http://schemas.microsoft.com/office/drawing/2014/main" id="{D03DD127-F1AF-DC4F-A542-906F087ED41C}"/>
              </a:ext>
            </a:extLst>
          </p:cNvPr>
          <p:cNvSpPr>
            <a:spLocks noGrp="1"/>
          </p:cNvSpPr>
          <p:nvPr>
            <p:ph idx="1"/>
          </p:nvPr>
        </p:nvSpPr>
        <p:spPr>
          <a:xfrm>
            <a:off x="262191" y="1135666"/>
            <a:ext cx="6110901" cy="5722334"/>
          </a:xfrm>
          <a:solidFill>
            <a:schemeClr val="bg1"/>
          </a:solidFill>
        </p:spPr>
        <p:txBody>
          <a:bodyPr/>
          <a:lstStyle/>
          <a:p>
            <a:r>
              <a:rPr lang="en-US" sz="2000" b="1" dirty="0"/>
              <a:t>Exam</a:t>
            </a:r>
            <a:r>
              <a:rPr lang="en-US" sz="2000" dirty="0"/>
              <a:t>: normal, may have infrapatellar swelling, TTP along patellar facets, positive patellar grind, weak hip abductors/external rotators (unstable single-leg squat with valgus collapse), tight quadriceps</a:t>
            </a:r>
          </a:p>
          <a:p>
            <a:r>
              <a:rPr lang="en-US" sz="2000" b="1" dirty="0"/>
              <a:t>Diagnosis</a:t>
            </a:r>
            <a:r>
              <a:rPr lang="en-US" sz="2000" dirty="0"/>
              <a:t>: clinical, XR may help rule out other pathology if atypical presentation</a:t>
            </a:r>
          </a:p>
          <a:p>
            <a:r>
              <a:rPr lang="en-US" sz="2000" b="1" dirty="0"/>
              <a:t>Plan</a:t>
            </a:r>
            <a:r>
              <a:rPr lang="en-US" sz="2000" dirty="0"/>
              <a:t>: activity modifications, PT (quadriceps, hamstrings, IT band, core and hip stabilizers), ice/NSAIDs, stabilizing brace or taping </a:t>
            </a:r>
          </a:p>
          <a:p>
            <a:pPr lvl="1"/>
            <a:r>
              <a:rPr lang="en-US" sz="1800" i="1" dirty="0"/>
              <a:t>When to refer</a:t>
            </a:r>
            <a:r>
              <a:rPr lang="en-US" sz="1800" dirty="0"/>
              <a:t>: no improvement despite comprehensive rehabilitation program</a:t>
            </a:r>
          </a:p>
          <a:p>
            <a:r>
              <a:rPr lang="en-US" sz="2000" b="1" dirty="0"/>
              <a:t>Prognosis</a:t>
            </a:r>
            <a:r>
              <a:rPr lang="en-US" sz="2000" dirty="0"/>
              <a:t>: spontaneous resolution over time</a:t>
            </a:r>
          </a:p>
          <a:p>
            <a:r>
              <a:rPr lang="en-US" sz="2000" b="1" dirty="0"/>
              <a:t>Prevention</a:t>
            </a:r>
            <a:r>
              <a:rPr lang="en-US" sz="2000" dirty="0"/>
              <a:t>: avoid rapid increases in activities, maintain core and LE strength and flexibility (hip abductors/external rotators, quadriceps, hamstrings, IT band)</a:t>
            </a:r>
          </a:p>
        </p:txBody>
      </p:sp>
      <p:pic>
        <p:nvPicPr>
          <p:cNvPr id="5" name="Picture 4" descr="Graphical user interface, text, application&#10;&#10;Description automatically generated with medium confidence">
            <a:extLst>
              <a:ext uri="{FF2B5EF4-FFF2-40B4-BE49-F238E27FC236}">
                <a16:creationId xmlns:a16="http://schemas.microsoft.com/office/drawing/2014/main" id="{230E99EA-33AD-D74A-86F4-8DB36D342B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73091" y="3323033"/>
            <a:ext cx="2508718" cy="2719778"/>
          </a:xfrm>
          <a:prstGeom prst="rect">
            <a:avLst/>
          </a:prstGeom>
        </p:spPr>
      </p:pic>
      <p:pic>
        <p:nvPicPr>
          <p:cNvPr id="14338" name="Picture 2" descr="Patellar Grind Test - Physiopedia">
            <a:extLst>
              <a:ext uri="{FF2B5EF4-FFF2-40B4-BE49-F238E27FC236}">
                <a16:creationId xmlns:a16="http://schemas.microsoft.com/office/drawing/2014/main" id="{2BB7BA4A-618D-8C41-8643-FED0C054CDE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78961" y="1135666"/>
            <a:ext cx="2296977" cy="196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5090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43</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8</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a:xfrm>
            <a:off x="459686" y="1508335"/>
            <a:ext cx="8137665" cy="4386028"/>
          </a:xfrm>
        </p:spPr>
        <p:txBody>
          <a:bodyPr/>
          <a:lstStyle/>
          <a:p>
            <a:r>
              <a:rPr lang="en-US" dirty="0"/>
              <a:t>17 year-old male p/w atraumatic right knee pain x 4 weeks.</a:t>
            </a:r>
          </a:p>
          <a:p>
            <a:r>
              <a:rPr lang="en-US" dirty="0"/>
              <a:t>He runs with his high school track and field team 3 times a week and cross-trains on his own 2 times a week with cycling and swimming.</a:t>
            </a:r>
          </a:p>
          <a:p>
            <a:r>
              <a:rPr lang="en-US" dirty="0"/>
              <a:t>Pain is on the lateral knee, burning, worse while running, improved with rest.</a:t>
            </a:r>
          </a:p>
          <a:p>
            <a:r>
              <a:rPr lang="en-US" dirty="0"/>
              <a:t>On exam, he has TTP on the lateral aspect of the knee, tight hip flexors and IT band R &gt; L, and pain with compression of the lateral knee as it is flexed and extended back and forth. Single leg squat on the right side is difficult to perform and reveals valgus collapse of his knee.</a:t>
            </a:r>
          </a:p>
          <a:p>
            <a:endParaRPr lang="en-US" dirty="0"/>
          </a:p>
        </p:txBody>
      </p:sp>
    </p:spTree>
    <p:extLst>
      <p:ext uri="{BB962C8B-B14F-4D97-AF65-F5344CB8AC3E}">
        <p14:creationId xmlns:p14="http://schemas.microsoft.com/office/powerpoint/2010/main" val="270856560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44</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8</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LCL strain</a:t>
            </a:r>
          </a:p>
          <a:p>
            <a:pPr marL="457200" indent="-457200">
              <a:buFont typeface="+mj-lt"/>
              <a:buAutoNum type="alphaUcPeriod"/>
            </a:pPr>
            <a:r>
              <a:rPr lang="en-US" dirty="0"/>
              <a:t>Hamstring tendinitis</a:t>
            </a:r>
          </a:p>
          <a:p>
            <a:pPr marL="457200" indent="-457200">
              <a:buFont typeface="+mj-lt"/>
              <a:buAutoNum type="alphaUcPeriod"/>
            </a:pPr>
            <a:r>
              <a:rPr lang="en-US" dirty="0"/>
              <a:t>Patellofemoral pain syndrome</a:t>
            </a:r>
          </a:p>
          <a:p>
            <a:pPr marL="457200" indent="-457200">
              <a:buFont typeface="+mj-lt"/>
              <a:buAutoNum type="alphaUcPeriod"/>
            </a:pPr>
            <a:r>
              <a:rPr lang="en-US" dirty="0"/>
              <a:t>Iliotibial band syndrome</a:t>
            </a:r>
          </a:p>
          <a:p>
            <a:pPr marL="457200" indent="-457200">
              <a:buFont typeface="+mj-lt"/>
              <a:buAutoNum type="alphaUcPeriod"/>
            </a:pPr>
            <a:r>
              <a:rPr lang="en-US" dirty="0"/>
              <a:t>Lateral meniscal injury</a:t>
            </a:r>
          </a:p>
        </p:txBody>
      </p:sp>
    </p:spTree>
    <p:extLst>
      <p:ext uri="{BB962C8B-B14F-4D97-AF65-F5344CB8AC3E}">
        <p14:creationId xmlns:p14="http://schemas.microsoft.com/office/powerpoint/2010/main" val="156529612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45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8</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LCL strain</a:t>
            </a:r>
          </a:p>
          <a:p>
            <a:pPr marL="457200" indent="-457200">
              <a:buFont typeface="+mj-lt"/>
              <a:buAutoNum type="alphaUcPeriod"/>
            </a:pPr>
            <a:r>
              <a:rPr lang="en-US" dirty="0"/>
              <a:t>Hamstring tendinitis</a:t>
            </a:r>
          </a:p>
          <a:p>
            <a:pPr marL="457200" indent="-457200">
              <a:buFont typeface="+mj-lt"/>
              <a:buAutoNum type="alphaUcPeriod"/>
            </a:pPr>
            <a:r>
              <a:rPr lang="en-US" dirty="0"/>
              <a:t>Patellofemoral pain syndrome</a:t>
            </a:r>
          </a:p>
          <a:p>
            <a:pPr marL="457200" indent="-457200">
              <a:buFont typeface="+mj-lt"/>
              <a:buAutoNum type="alphaUcPeriod"/>
            </a:pPr>
            <a:r>
              <a:rPr lang="en-US" b="1" dirty="0"/>
              <a:t>Iliotibial band syndrome</a:t>
            </a:r>
          </a:p>
          <a:p>
            <a:pPr marL="457200" indent="-457200">
              <a:buFont typeface="+mj-lt"/>
              <a:buAutoNum type="alphaUcPeriod"/>
            </a:pPr>
            <a:r>
              <a:rPr lang="en-US" dirty="0"/>
              <a:t>Lateral meniscal injury</a:t>
            </a:r>
          </a:p>
        </p:txBody>
      </p:sp>
    </p:spTree>
    <p:extLst>
      <p:ext uri="{BB962C8B-B14F-4D97-AF65-F5344CB8AC3E}">
        <p14:creationId xmlns:p14="http://schemas.microsoft.com/office/powerpoint/2010/main" val="377130011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0B7A88-319D-8E43-8FDB-07DDE5047A77}"/>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46</a:t>
            </a:fld>
            <a:endParaRPr lang="en-US" dirty="0"/>
          </a:p>
        </p:txBody>
      </p:sp>
      <p:sp>
        <p:nvSpPr>
          <p:cNvPr id="4" name="Title 3">
            <a:extLst>
              <a:ext uri="{FF2B5EF4-FFF2-40B4-BE49-F238E27FC236}">
                <a16:creationId xmlns:a16="http://schemas.microsoft.com/office/drawing/2014/main" id="{7BF2F47F-713F-8C41-9656-9F4BBF33BA1F}"/>
              </a:ext>
            </a:extLst>
          </p:cNvPr>
          <p:cNvSpPr>
            <a:spLocks noGrp="1"/>
          </p:cNvSpPr>
          <p:nvPr>
            <p:ph type="title"/>
          </p:nvPr>
        </p:nvSpPr>
        <p:spPr>
          <a:xfrm>
            <a:off x="453585" y="425002"/>
            <a:ext cx="8173580" cy="611449"/>
          </a:xfrm>
        </p:spPr>
        <p:txBody>
          <a:bodyPr/>
          <a:lstStyle/>
          <a:p>
            <a:r>
              <a:rPr lang="en-US" dirty="0"/>
              <a:t>Iliotibial Band Syndrome</a:t>
            </a:r>
          </a:p>
        </p:txBody>
      </p:sp>
      <p:sp>
        <p:nvSpPr>
          <p:cNvPr id="7" name="Content Placeholder 6">
            <a:extLst>
              <a:ext uri="{FF2B5EF4-FFF2-40B4-BE49-F238E27FC236}">
                <a16:creationId xmlns:a16="http://schemas.microsoft.com/office/drawing/2014/main" id="{A50FC624-938E-5C4F-8F51-3DAC99967F4B}"/>
              </a:ext>
            </a:extLst>
          </p:cNvPr>
          <p:cNvSpPr>
            <a:spLocks noGrp="1"/>
          </p:cNvSpPr>
          <p:nvPr>
            <p:ph idx="1"/>
          </p:nvPr>
        </p:nvSpPr>
        <p:spPr>
          <a:xfrm>
            <a:off x="453585" y="1428484"/>
            <a:ext cx="4238922" cy="4641009"/>
          </a:xfrm>
        </p:spPr>
        <p:txBody>
          <a:bodyPr/>
          <a:lstStyle/>
          <a:p>
            <a:r>
              <a:rPr lang="en-US" b="1" dirty="0"/>
              <a:t>Sports</a:t>
            </a:r>
            <a:r>
              <a:rPr lang="en-US" dirty="0"/>
              <a:t>: running and cycling most common, also soccer and other running sports</a:t>
            </a:r>
          </a:p>
          <a:p>
            <a:r>
              <a:rPr lang="en-US" b="1" dirty="0"/>
              <a:t>Mechanism</a:t>
            </a:r>
            <a:r>
              <a:rPr lang="en-US" dirty="0"/>
              <a:t>: combination of overuse, malalignment (weak hip abductors), and muscle tightness (IT band, hip flexors, calf muscles)</a:t>
            </a:r>
          </a:p>
          <a:p>
            <a:r>
              <a:rPr lang="en-US" b="1" dirty="0"/>
              <a:t>Presentation: </a:t>
            </a:r>
            <a:r>
              <a:rPr lang="en-US" dirty="0"/>
              <a:t>usually adolescence, lateral knee pain, worse with activity (running, cycling), improved with rest, sharp or burning</a:t>
            </a:r>
          </a:p>
        </p:txBody>
      </p:sp>
      <p:pic>
        <p:nvPicPr>
          <p:cNvPr id="2050" name="Picture 2" descr="Image">
            <a:extLst>
              <a:ext uri="{FF2B5EF4-FFF2-40B4-BE49-F238E27FC236}">
                <a16:creationId xmlns:a16="http://schemas.microsoft.com/office/drawing/2014/main" id="{6F526757-A6D8-B142-9289-199F807DA2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3521" y="395740"/>
            <a:ext cx="3660359" cy="567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1367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0B7A88-319D-8E43-8FDB-07DDE5047A77}"/>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47</a:t>
            </a:fld>
            <a:endParaRPr lang="en-US" dirty="0"/>
          </a:p>
        </p:txBody>
      </p:sp>
      <p:sp>
        <p:nvSpPr>
          <p:cNvPr id="4" name="Title 3">
            <a:extLst>
              <a:ext uri="{FF2B5EF4-FFF2-40B4-BE49-F238E27FC236}">
                <a16:creationId xmlns:a16="http://schemas.microsoft.com/office/drawing/2014/main" id="{7BF2F47F-713F-8C41-9656-9F4BBF33BA1F}"/>
              </a:ext>
            </a:extLst>
          </p:cNvPr>
          <p:cNvSpPr>
            <a:spLocks noGrp="1"/>
          </p:cNvSpPr>
          <p:nvPr>
            <p:ph type="title"/>
          </p:nvPr>
        </p:nvSpPr>
        <p:spPr>
          <a:xfrm>
            <a:off x="453585" y="425002"/>
            <a:ext cx="8173580" cy="611449"/>
          </a:xfrm>
        </p:spPr>
        <p:txBody>
          <a:bodyPr/>
          <a:lstStyle/>
          <a:p>
            <a:r>
              <a:rPr lang="en-US" dirty="0"/>
              <a:t>Iliotibial Band Syndrome</a:t>
            </a:r>
          </a:p>
        </p:txBody>
      </p:sp>
      <p:sp>
        <p:nvSpPr>
          <p:cNvPr id="7" name="Content Placeholder 6">
            <a:extLst>
              <a:ext uri="{FF2B5EF4-FFF2-40B4-BE49-F238E27FC236}">
                <a16:creationId xmlns:a16="http://schemas.microsoft.com/office/drawing/2014/main" id="{A50FC624-938E-5C4F-8F51-3DAC99967F4B}"/>
              </a:ext>
            </a:extLst>
          </p:cNvPr>
          <p:cNvSpPr>
            <a:spLocks noGrp="1"/>
          </p:cNvSpPr>
          <p:nvPr>
            <p:ph idx="1"/>
          </p:nvPr>
        </p:nvSpPr>
        <p:spPr>
          <a:xfrm>
            <a:off x="108993" y="1231169"/>
            <a:ext cx="6367894" cy="5554261"/>
          </a:xfrm>
          <a:solidFill>
            <a:schemeClr val="bg1"/>
          </a:solidFill>
        </p:spPr>
        <p:txBody>
          <a:bodyPr/>
          <a:lstStyle/>
          <a:p>
            <a:r>
              <a:rPr lang="en-US" b="1" dirty="0"/>
              <a:t>Exam</a:t>
            </a:r>
            <a:r>
              <a:rPr lang="en-US" dirty="0"/>
              <a:t>: focal TTP at distal IT band as it courses over lateral knee, positive Noble compression test (top), tight IT band +/- hip flexors (Ober test (middle) or Thomas test (bottom))</a:t>
            </a:r>
          </a:p>
          <a:p>
            <a:r>
              <a:rPr lang="en-US" b="1" dirty="0"/>
              <a:t>Diagnosis: </a:t>
            </a:r>
            <a:r>
              <a:rPr lang="en-US" dirty="0"/>
              <a:t>clinical</a:t>
            </a:r>
          </a:p>
          <a:p>
            <a:r>
              <a:rPr lang="en-US" b="1" dirty="0"/>
              <a:t>Plan</a:t>
            </a:r>
            <a:r>
              <a:rPr lang="en-US" dirty="0"/>
              <a:t>: activity modifications, PT (address hip abductor weakness and IT band flexibility, core/hip stabilizers), ice/NSAIDs</a:t>
            </a:r>
          </a:p>
          <a:p>
            <a:pPr lvl="1"/>
            <a:r>
              <a:rPr lang="en-US" i="1" dirty="0"/>
              <a:t>When to refer</a:t>
            </a:r>
            <a:r>
              <a:rPr lang="en-US" dirty="0"/>
              <a:t>: no improvement despite comprehensive rehabilitation program</a:t>
            </a:r>
          </a:p>
          <a:p>
            <a:r>
              <a:rPr lang="en-US" b="1" dirty="0"/>
              <a:t>Prognosis</a:t>
            </a:r>
            <a:r>
              <a:rPr lang="en-US" dirty="0"/>
              <a:t>: spontaneous resolution over time</a:t>
            </a:r>
          </a:p>
          <a:p>
            <a:r>
              <a:rPr lang="en-US" b="1" dirty="0"/>
              <a:t>Prevention</a:t>
            </a:r>
            <a:r>
              <a:rPr lang="en-US" dirty="0"/>
              <a:t>: avoid rapid increases in activities, maintain core and LE strength and flexibility (hip abductors/external rotators, IT band, hamstrings, calf muscles)</a:t>
            </a:r>
          </a:p>
          <a:p>
            <a:endParaRPr lang="en-US" dirty="0"/>
          </a:p>
        </p:txBody>
      </p:sp>
      <p:pic>
        <p:nvPicPr>
          <p:cNvPr id="4098" name="Picture 2" descr="Illiotibial band syndrome: diagnosis and treatment">
            <a:extLst>
              <a:ext uri="{FF2B5EF4-FFF2-40B4-BE49-F238E27FC236}">
                <a16:creationId xmlns:a16="http://schemas.microsoft.com/office/drawing/2014/main" id="{821A91E8-1D2E-6448-A994-B9FCD4B3CB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4838" y="157714"/>
            <a:ext cx="2432405" cy="2432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person, indoor&#10;&#10;Description automatically generated">
            <a:extLst>
              <a:ext uri="{FF2B5EF4-FFF2-40B4-BE49-F238E27FC236}">
                <a16:creationId xmlns:a16="http://schemas.microsoft.com/office/drawing/2014/main" id="{BED5A33D-5FAE-EB48-900B-81D1B401BC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4942" y="2644306"/>
            <a:ext cx="2609058" cy="1667443"/>
          </a:xfrm>
          <a:prstGeom prst="rect">
            <a:avLst/>
          </a:prstGeom>
        </p:spPr>
      </p:pic>
      <p:pic>
        <p:nvPicPr>
          <p:cNvPr id="8" name="Picture 7" descr="A person lying on a chair&#10;&#10;Description automatically generated with low confidence">
            <a:extLst>
              <a:ext uri="{FF2B5EF4-FFF2-40B4-BE49-F238E27FC236}">
                <a16:creationId xmlns:a16="http://schemas.microsoft.com/office/drawing/2014/main" id="{2AA5632A-9F8F-6242-9180-E9A2C5FEC8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4942" y="4365935"/>
            <a:ext cx="2442010" cy="1703558"/>
          </a:xfrm>
          <a:prstGeom prst="rect">
            <a:avLst/>
          </a:prstGeom>
        </p:spPr>
      </p:pic>
    </p:spTree>
    <p:extLst>
      <p:ext uri="{BB962C8B-B14F-4D97-AF65-F5344CB8AC3E}">
        <p14:creationId xmlns:p14="http://schemas.microsoft.com/office/powerpoint/2010/main" val="411456651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48</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9</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15 year-old right-hand dominant male p/w atraumatic right shoulder pain x 4 weeks.</a:t>
            </a:r>
          </a:p>
          <a:p>
            <a:r>
              <a:rPr lang="en-US" dirty="0"/>
              <a:t>He swims for his high school and club team and trains 4-5 times a week with 2 meets on the weekends.</a:t>
            </a:r>
          </a:p>
          <a:p>
            <a:r>
              <a:rPr lang="en-US" dirty="0"/>
              <a:t>Pain is worse with swimming and overhead activities, improved with rest, and he has pain with overhead ADLs.</a:t>
            </a:r>
          </a:p>
          <a:p>
            <a:r>
              <a:rPr lang="en-US" dirty="0"/>
              <a:t>On exam, shoulder ROM and strength are limited by pain but there is no true weakness. He has TTP in the subacromial space. Resisted rotator cuff muscle testing elicits pain, and Hawkins test is positive.</a:t>
            </a:r>
          </a:p>
          <a:p>
            <a:endParaRPr lang="en-US" dirty="0"/>
          </a:p>
        </p:txBody>
      </p:sp>
    </p:spTree>
    <p:extLst>
      <p:ext uri="{BB962C8B-B14F-4D97-AF65-F5344CB8AC3E}">
        <p14:creationId xmlns:p14="http://schemas.microsoft.com/office/powerpoint/2010/main" val="126212459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49</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9</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Biceps tendonitis</a:t>
            </a:r>
          </a:p>
          <a:p>
            <a:pPr marL="457200" indent="-457200">
              <a:buFont typeface="+mj-lt"/>
              <a:buAutoNum type="alphaUcPeriod"/>
            </a:pPr>
            <a:r>
              <a:rPr lang="en-US" dirty="0"/>
              <a:t>Acromioclavicular sprain</a:t>
            </a:r>
          </a:p>
          <a:p>
            <a:pPr marL="457200" indent="-457200">
              <a:buFont typeface="+mj-lt"/>
              <a:buAutoNum type="alphaUcPeriod"/>
            </a:pPr>
            <a:r>
              <a:rPr lang="en-US" dirty="0"/>
              <a:t>Thoracic outlet syndrome</a:t>
            </a:r>
          </a:p>
          <a:p>
            <a:pPr marL="457200" indent="-457200">
              <a:buFont typeface="+mj-lt"/>
              <a:buAutoNum type="alphaUcPeriod"/>
            </a:pPr>
            <a:r>
              <a:rPr lang="en-US" dirty="0"/>
              <a:t>Rotator cuff impingement</a:t>
            </a:r>
          </a:p>
          <a:p>
            <a:pPr marL="457200" indent="-457200">
              <a:buFont typeface="+mj-lt"/>
              <a:buAutoNum type="alphaUcPeriod"/>
            </a:pPr>
            <a:r>
              <a:rPr lang="en-US" dirty="0"/>
              <a:t>Proximal humeral fracture</a:t>
            </a:r>
          </a:p>
        </p:txBody>
      </p:sp>
    </p:spTree>
    <p:extLst>
      <p:ext uri="{BB962C8B-B14F-4D97-AF65-F5344CB8AC3E}">
        <p14:creationId xmlns:p14="http://schemas.microsoft.com/office/powerpoint/2010/main" val="4313350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FA5AD8-47BC-AD41-96FE-C3C562E22B7F}"/>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Title 3">
            <a:extLst>
              <a:ext uri="{FF2B5EF4-FFF2-40B4-BE49-F238E27FC236}">
                <a16:creationId xmlns:a16="http://schemas.microsoft.com/office/drawing/2014/main" id="{1F6F4525-BC0D-214F-9722-D885FD4D00B5}"/>
              </a:ext>
            </a:extLst>
          </p:cNvPr>
          <p:cNvSpPr>
            <a:spLocks noGrp="1"/>
          </p:cNvSpPr>
          <p:nvPr>
            <p:ph type="title"/>
          </p:nvPr>
        </p:nvSpPr>
        <p:spPr/>
        <p:txBody>
          <a:bodyPr/>
          <a:lstStyle/>
          <a:p>
            <a:r>
              <a:rPr lang="en-US" dirty="0"/>
              <a:t>Risk Factors for Overuse Injuries</a:t>
            </a:r>
          </a:p>
        </p:txBody>
      </p:sp>
      <p:sp>
        <p:nvSpPr>
          <p:cNvPr id="5" name="Text Placeholder 4">
            <a:extLst>
              <a:ext uri="{FF2B5EF4-FFF2-40B4-BE49-F238E27FC236}">
                <a16:creationId xmlns:a16="http://schemas.microsoft.com/office/drawing/2014/main" id="{915B7810-EB7E-114B-87E7-791810EE0674}"/>
              </a:ext>
            </a:extLst>
          </p:cNvPr>
          <p:cNvSpPr>
            <a:spLocks noGrp="1"/>
          </p:cNvSpPr>
          <p:nvPr>
            <p:ph type="body" sz="quarter" idx="15"/>
          </p:nvPr>
        </p:nvSpPr>
        <p:spPr/>
        <p:txBody>
          <a:bodyPr/>
          <a:lstStyle/>
          <a:p>
            <a:r>
              <a:rPr lang="en-US" b="1" dirty="0"/>
              <a:t>Extrinsic factors</a:t>
            </a:r>
          </a:p>
        </p:txBody>
      </p:sp>
      <p:sp>
        <p:nvSpPr>
          <p:cNvPr id="6" name="Content Placeholder 5">
            <a:extLst>
              <a:ext uri="{FF2B5EF4-FFF2-40B4-BE49-F238E27FC236}">
                <a16:creationId xmlns:a16="http://schemas.microsoft.com/office/drawing/2014/main" id="{70E0E6EF-4F73-B848-AE2D-A8821C1F0740}"/>
              </a:ext>
            </a:extLst>
          </p:cNvPr>
          <p:cNvSpPr>
            <a:spLocks noGrp="1"/>
          </p:cNvSpPr>
          <p:nvPr>
            <p:ph idx="1"/>
          </p:nvPr>
        </p:nvSpPr>
        <p:spPr>
          <a:xfrm>
            <a:off x="459686" y="1868557"/>
            <a:ext cx="8137665" cy="4564441"/>
          </a:xfrm>
        </p:spPr>
        <p:txBody>
          <a:bodyPr/>
          <a:lstStyle/>
          <a:p>
            <a:r>
              <a:rPr lang="en-US" b="1" dirty="0"/>
              <a:t>Rapid increase in training </a:t>
            </a:r>
            <a:r>
              <a:rPr lang="en-US" dirty="0"/>
              <a:t>(</a:t>
            </a:r>
            <a:r>
              <a:rPr lang="en-US" b="1" dirty="0"/>
              <a:t>FIT</a:t>
            </a:r>
            <a:r>
              <a:rPr lang="en-US" dirty="0"/>
              <a:t>, </a:t>
            </a:r>
            <a:r>
              <a:rPr lang="en-US" b="1" dirty="0"/>
              <a:t>F</a:t>
            </a:r>
            <a:r>
              <a:rPr lang="en-US" dirty="0"/>
              <a:t>requency, </a:t>
            </a:r>
            <a:r>
              <a:rPr lang="en-US" b="1" dirty="0"/>
              <a:t>I</a:t>
            </a:r>
            <a:r>
              <a:rPr lang="en-US" dirty="0"/>
              <a:t>ntensity, </a:t>
            </a:r>
            <a:r>
              <a:rPr lang="en-US" b="1" dirty="0"/>
              <a:t>T</a:t>
            </a:r>
            <a:r>
              <a:rPr lang="en-US" dirty="0"/>
              <a:t>ime)</a:t>
            </a:r>
          </a:p>
          <a:p>
            <a:r>
              <a:rPr lang="en-US" b="1" dirty="0"/>
              <a:t>Long-term, high training volume</a:t>
            </a:r>
          </a:p>
          <a:p>
            <a:pPr lvl="1"/>
            <a:r>
              <a:rPr lang="en-US" dirty="0"/>
              <a:t>Goal: hours/week &lt; age in years</a:t>
            </a:r>
          </a:p>
          <a:p>
            <a:r>
              <a:rPr lang="en-US" b="1" dirty="0"/>
              <a:t>Suboptimal equipment</a:t>
            </a:r>
          </a:p>
          <a:p>
            <a:r>
              <a:rPr lang="en-US" b="1" dirty="0"/>
              <a:t>Poor training surfaces</a:t>
            </a:r>
            <a:r>
              <a:rPr lang="en-US" dirty="0"/>
              <a:t> or sudden change in training surface</a:t>
            </a:r>
          </a:p>
          <a:p>
            <a:r>
              <a:rPr lang="en-US" b="1" dirty="0"/>
              <a:t>Early sport specialization</a:t>
            </a:r>
          </a:p>
          <a:p>
            <a:pPr lvl="1"/>
            <a:r>
              <a:rPr lang="en-US" dirty="0"/>
              <a:t>Long-term high-level training in a single sport </a:t>
            </a:r>
          </a:p>
          <a:p>
            <a:pPr lvl="1"/>
            <a:r>
              <a:rPr lang="en-US" dirty="0"/>
              <a:t>Year-round participation (&gt; 8 months/year), multiple teams</a:t>
            </a:r>
          </a:p>
          <a:p>
            <a:pPr lvl="1"/>
            <a:r>
              <a:rPr lang="en-US" dirty="0"/>
              <a:t>No consensus about specific age for "early" sports specialization: &lt;12 years (AOSSM) vs. before adolescence (AAP/AMSSM)</a:t>
            </a:r>
          </a:p>
          <a:p>
            <a:pPr lvl="1"/>
            <a:endParaRPr lang="en-US" dirty="0"/>
          </a:p>
          <a:p>
            <a:endParaRPr lang="en-US" dirty="0"/>
          </a:p>
          <a:p>
            <a:endParaRPr lang="en-US" dirty="0"/>
          </a:p>
        </p:txBody>
      </p:sp>
    </p:spTree>
    <p:extLst>
      <p:ext uri="{BB962C8B-B14F-4D97-AF65-F5344CB8AC3E}">
        <p14:creationId xmlns:p14="http://schemas.microsoft.com/office/powerpoint/2010/main" val="304222729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50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9</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Biceps tendonitis</a:t>
            </a:r>
          </a:p>
          <a:p>
            <a:pPr marL="457200" indent="-457200">
              <a:buFont typeface="+mj-lt"/>
              <a:buAutoNum type="alphaUcPeriod"/>
            </a:pPr>
            <a:r>
              <a:rPr lang="en-US" dirty="0"/>
              <a:t>Acromioclavicular sprain</a:t>
            </a:r>
          </a:p>
          <a:p>
            <a:pPr marL="457200" indent="-457200">
              <a:buFont typeface="+mj-lt"/>
              <a:buAutoNum type="alphaUcPeriod"/>
            </a:pPr>
            <a:r>
              <a:rPr lang="en-US" dirty="0"/>
              <a:t>Thoracic outlet syndrome</a:t>
            </a:r>
          </a:p>
          <a:p>
            <a:pPr marL="457200" indent="-457200">
              <a:buFont typeface="+mj-lt"/>
              <a:buAutoNum type="alphaUcPeriod"/>
            </a:pPr>
            <a:r>
              <a:rPr lang="en-US" b="1" dirty="0"/>
              <a:t>Rotator cuff impingement</a:t>
            </a:r>
          </a:p>
          <a:p>
            <a:pPr marL="457200" indent="-457200">
              <a:buFont typeface="+mj-lt"/>
              <a:buAutoNum type="alphaUcPeriod"/>
            </a:pPr>
            <a:r>
              <a:rPr lang="en-US" dirty="0"/>
              <a:t>Proximal humeral fracture</a:t>
            </a:r>
          </a:p>
        </p:txBody>
      </p:sp>
    </p:spTree>
    <p:extLst>
      <p:ext uri="{BB962C8B-B14F-4D97-AF65-F5344CB8AC3E}">
        <p14:creationId xmlns:p14="http://schemas.microsoft.com/office/powerpoint/2010/main" val="177801643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26D214C8-1207-624A-9D8C-E22C01F194E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59680" y="272602"/>
            <a:ext cx="4099560" cy="25510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51</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Rotator Cuff Impingement</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110362" y="1548123"/>
            <a:ext cx="4345612" cy="5309877"/>
          </a:xfrm>
          <a:solidFill>
            <a:schemeClr val="bg1"/>
          </a:solidFill>
        </p:spPr>
        <p:txBody>
          <a:bodyPr/>
          <a:lstStyle/>
          <a:p>
            <a:r>
              <a:rPr lang="en-US" sz="2000" b="1" dirty="0"/>
              <a:t>Sports</a:t>
            </a:r>
            <a:r>
              <a:rPr lang="en-US" sz="2000" dirty="0"/>
              <a:t>: overhead sports (tennis, baseball, softball, volleyball, swimming)</a:t>
            </a:r>
          </a:p>
          <a:p>
            <a:r>
              <a:rPr lang="en-US" sz="2000" b="1" dirty="0"/>
              <a:t>Mechanism</a:t>
            </a:r>
            <a:r>
              <a:rPr lang="en-US" sz="2000" dirty="0"/>
              <a:t>: inflammation and thickening of rotator cuff (RTC) tendons or subacromial bursa, leads to impingement under coracoacromial arch with arm elevation (in pediatrics, due to muscle imbalances)</a:t>
            </a:r>
          </a:p>
          <a:p>
            <a:r>
              <a:rPr lang="en-US" sz="2000" b="1" dirty="0"/>
              <a:t>Presentation</a:t>
            </a:r>
            <a:r>
              <a:rPr lang="en-US" sz="2000" dirty="0"/>
              <a:t>: adolescence, pain with overhead activity, may progress to pain with ADLs or at rest and night, +/- reduced strength with overhead activities</a:t>
            </a:r>
          </a:p>
        </p:txBody>
      </p:sp>
      <p:pic>
        <p:nvPicPr>
          <p:cNvPr id="1026" name="Picture 2" descr="image">
            <a:extLst>
              <a:ext uri="{FF2B5EF4-FFF2-40B4-BE49-F238E27FC236}">
                <a16:creationId xmlns:a16="http://schemas.microsoft.com/office/drawing/2014/main" id="{B3AE26C5-0928-6C49-8E7C-B64F86F1036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0703"/>
          <a:stretch/>
        </p:blipFill>
        <p:spPr bwMode="auto">
          <a:xfrm>
            <a:off x="4398379" y="2881520"/>
            <a:ext cx="4691412" cy="322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18380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52</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Rotator Cuff Impingement</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199537" y="1149515"/>
            <a:ext cx="6230293" cy="5459223"/>
          </a:xfrm>
          <a:solidFill>
            <a:schemeClr val="bg1"/>
          </a:solidFill>
        </p:spPr>
        <p:txBody>
          <a:bodyPr/>
          <a:lstStyle/>
          <a:p>
            <a:r>
              <a:rPr lang="en-US" sz="2000" b="1" dirty="0"/>
              <a:t>Exam</a:t>
            </a:r>
            <a:r>
              <a:rPr lang="en-US" sz="2000" dirty="0"/>
              <a:t>: TTP in subacromial space (top, #5), ROM +/- strength limited by pain, pain with resisted RTC testing, positive </a:t>
            </a:r>
            <a:r>
              <a:rPr lang="en-US" sz="2000" dirty="0" err="1"/>
              <a:t>Neer</a:t>
            </a:r>
            <a:r>
              <a:rPr lang="en-US" sz="2000" dirty="0"/>
              <a:t> (middle) and Hawkins (bottom) impingement tests</a:t>
            </a:r>
          </a:p>
          <a:p>
            <a:r>
              <a:rPr lang="en-US" sz="2000" b="1" dirty="0"/>
              <a:t>Diagnosis</a:t>
            </a:r>
            <a:r>
              <a:rPr lang="en-US" sz="2000" dirty="0"/>
              <a:t>: clinical, XR if c/f Little League shoulder, MRI if there is concern for labral injury</a:t>
            </a:r>
          </a:p>
          <a:p>
            <a:r>
              <a:rPr lang="en-US" sz="2000" b="1" dirty="0"/>
              <a:t>Plan</a:t>
            </a:r>
            <a:r>
              <a:rPr lang="en-US" sz="2000" dirty="0"/>
              <a:t>: rest from overhead activities, NSAIDs, PT (</a:t>
            </a:r>
            <a:r>
              <a:rPr lang="en-US" sz="2000" dirty="0">
                <a:solidFill>
                  <a:srgbClr val="052049"/>
                </a:solidFill>
                <a:cs typeface="Arial" pitchFamily="34" charset="0"/>
              </a:rPr>
              <a:t>ROM, RTC strengthening, periscapular stabilization</a:t>
            </a:r>
            <a:r>
              <a:rPr lang="en-US" sz="2000" dirty="0"/>
              <a:t>)</a:t>
            </a:r>
          </a:p>
          <a:p>
            <a:pPr lvl="1"/>
            <a:r>
              <a:rPr lang="en-US" sz="1800" i="1" dirty="0"/>
              <a:t>When to refer</a:t>
            </a:r>
            <a:r>
              <a:rPr lang="en-US" sz="1800" dirty="0"/>
              <a:t>: no improvement with rest and PT</a:t>
            </a:r>
          </a:p>
          <a:p>
            <a:r>
              <a:rPr lang="en-US" sz="2000" b="1" dirty="0"/>
              <a:t>Prognosis</a:t>
            </a:r>
            <a:r>
              <a:rPr lang="en-US" sz="2000" dirty="0"/>
              <a:t>: full RTP expected with PT (ranges from 2-4 weeks to 4-6 months), may progress/recur if muscle imbalances, joint stability, and/or biomechanics not addressed</a:t>
            </a:r>
          </a:p>
          <a:p>
            <a:r>
              <a:rPr lang="en-US" sz="2000" b="1" dirty="0"/>
              <a:t>Prevention</a:t>
            </a:r>
            <a:r>
              <a:rPr lang="en-US" sz="2000" dirty="0"/>
              <a:t>: pitch count guidelines, education, biomechanics, core strength and cardiovascular fitness, RTC strengthening program</a:t>
            </a:r>
          </a:p>
          <a:p>
            <a:endParaRPr lang="en-US" sz="2000" dirty="0"/>
          </a:p>
        </p:txBody>
      </p:sp>
      <p:pic>
        <p:nvPicPr>
          <p:cNvPr id="5" name="Picture 4" descr="A close-up of a person's arm&#10;&#10;Description automatically generated with medium confidence">
            <a:extLst>
              <a:ext uri="{FF2B5EF4-FFF2-40B4-BE49-F238E27FC236}">
                <a16:creationId xmlns:a16="http://schemas.microsoft.com/office/drawing/2014/main" id="{D7D2DFE2-2721-5847-819D-62540FDB33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29830" y="293032"/>
            <a:ext cx="2536295" cy="1658384"/>
          </a:xfrm>
          <a:prstGeom prst="rect">
            <a:avLst/>
          </a:prstGeom>
        </p:spPr>
      </p:pic>
      <p:pic>
        <p:nvPicPr>
          <p:cNvPr id="8" name="Picture 7" descr="A picture containing person, underpants&#10;&#10;Description automatically generated">
            <a:extLst>
              <a:ext uri="{FF2B5EF4-FFF2-40B4-BE49-F238E27FC236}">
                <a16:creationId xmlns:a16="http://schemas.microsoft.com/office/drawing/2014/main" id="{2CCA8FF2-656C-B94C-903A-A512AA09C13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411828" y="4372377"/>
            <a:ext cx="2560984" cy="1886534"/>
          </a:xfrm>
          <a:prstGeom prst="rect">
            <a:avLst/>
          </a:prstGeom>
        </p:spPr>
      </p:pic>
      <p:pic>
        <p:nvPicPr>
          <p:cNvPr id="11266" name="Picture 2" descr="The Painful Shoulder: Part I. Clinical Evaluation. - American Family  Physician">
            <a:extLst>
              <a:ext uri="{FF2B5EF4-FFF2-40B4-BE49-F238E27FC236}">
                <a16:creationId xmlns:a16="http://schemas.microsoft.com/office/drawing/2014/main" id="{6FBE33E8-622C-3F4E-94C3-EE9AAA08F82B}"/>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6429831" y="2093653"/>
            <a:ext cx="2542982" cy="213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66496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53</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10</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12 year-old female p/w atraumatic right hip pain and snapping x 5 weeks.</a:t>
            </a:r>
          </a:p>
          <a:p>
            <a:r>
              <a:rPr lang="en-US" dirty="0"/>
              <a:t>She dances ballet and does gymnastics up to 6 times a week.</a:t>
            </a:r>
          </a:p>
          <a:p>
            <a:r>
              <a:rPr lang="en-US" dirty="0"/>
              <a:t>Pain is on anterior aspect of the right hip, worse with dancing, and she feels a snapping sensation whenever she flexes at the hip.</a:t>
            </a:r>
          </a:p>
          <a:p>
            <a:r>
              <a:rPr lang="en-US" dirty="0"/>
              <a:t>On exam, she </a:t>
            </a:r>
            <a:r>
              <a:rPr lang="en-US" dirty="0">
                <a:sym typeface="Wingdings" pitchFamily="2" charset="2"/>
              </a:rPr>
              <a:t>has TTP over the hip flexor tendons, tight hip flexors, and full ROM at the hip. The pain and snapping are reproducible with </a:t>
            </a:r>
            <a:r>
              <a:rPr lang="en-US" dirty="0"/>
              <a:t>active flexion but not passive ROM.</a:t>
            </a:r>
            <a:endParaRPr lang="en-US" dirty="0">
              <a:sym typeface="Wingdings" pitchFamily="2" charset="2"/>
            </a:endParaRPr>
          </a:p>
          <a:p>
            <a:pPr marL="0" indent="0">
              <a:buNone/>
            </a:pPr>
            <a:endParaRPr lang="en-US" dirty="0"/>
          </a:p>
          <a:p>
            <a:endParaRPr lang="en-US" dirty="0"/>
          </a:p>
        </p:txBody>
      </p:sp>
    </p:spTree>
    <p:extLst>
      <p:ext uri="{BB962C8B-B14F-4D97-AF65-F5344CB8AC3E}">
        <p14:creationId xmlns:p14="http://schemas.microsoft.com/office/powerpoint/2010/main" val="266893973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54</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10</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Labral tear</a:t>
            </a:r>
          </a:p>
          <a:p>
            <a:pPr marL="457200" indent="-457200">
              <a:buFont typeface="+mj-lt"/>
              <a:buAutoNum type="alphaUcPeriod"/>
            </a:pPr>
            <a:r>
              <a:rPr lang="en-US" dirty="0"/>
              <a:t>SCFE</a:t>
            </a:r>
          </a:p>
          <a:p>
            <a:pPr marL="457200" indent="-457200">
              <a:buFont typeface="+mj-lt"/>
              <a:buAutoNum type="alphaUcPeriod"/>
            </a:pPr>
            <a:r>
              <a:rPr lang="en-US" dirty="0"/>
              <a:t>Anterior inferior iliac spine apophysitis</a:t>
            </a:r>
          </a:p>
          <a:p>
            <a:pPr marL="457200" indent="-457200">
              <a:buFont typeface="+mj-lt"/>
              <a:buAutoNum type="alphaUcPeriod"/>
            </a:pPr>
            <a:r>
              <a:rPr lang="en-US" dirty="0"/>
              <a:t>Internal snapping hip</a:t>
            </a:r>
          </a:p>
          <a:p>
            <a:pPr marL="457200" indent="-457200">
              <a:buFont typeface="+mj-lt"/>
              <a:buAutoNum type="alphaUcPeriod"/>
            </a:pPr>
            <a:r>
              <a:rPr lang="en-US" dirty="0"/>
              <a:t>Hip adductor muscle strain</a:t>
            </a:r>
          </a:p>
        </p:txBody>
      </p:sp>
    </p:spTree>
    <p:extLst>
      <p:ext uri="{BB962C8B-B14F-4D97-AF65-F5344CB8AC3E}">
        <p14:creationId xmlns:p14="http://schemas.microsoft.com/office/powerpoint/2010/main" val="172276337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55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10</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Labral tear</a:t>
            </a:r>
          </a:p>
          <a:p>
            <a:pPr marL="457200" indent="-457200">
              <a:buFont typeface="+mj-lt"/>
              <a:buAutoNum type="alphaUcPeriod"/>
            </a:pPr>
            <a:r>
              <a:rPr lang="en-US" dirty="0"/>
              <a:t>SCFE</a:t>
            </a:r>
          </a:p>
          <a:p>
            <a:pPr marL="457200" indent="-457200">
              <a:buFont typeface="+mj-lt"/>
              <a:buAutoNum type="alphaUcPeriod"/>
            </a:pPr>
            <a:r>
              <a:rPr lang="en-US" dirty="0"/>
              <a:t>Anterior inferior iliac spine apophysitis</a:t>
            </a:r>
          </a:p>
          <a:p>
            <a:pPr marL="457200" indent="-457200">
              <a:buFont typeface="+mj-lt"/>
              <a:buAutoNum type="alphaUcPeriod"/>
            </a:pPr>
            <a:r>
              <a:rPr lang="en-US" b="1" dirty="0"/>
              <a:t>Internal snapping hip</a:t>
            </a:r>
          </a:p>
          <a:p>
            <a:pPr marL="457200" indent="-457200">
              <a:buFont typeface="+mj-lt"/>
              <a:buAutoNum type="alphaUcPeriod"/>
            </a:pPr>
            <a:r>
              <a:rPr lang="en-US" dirty="0"/>
              <a:t>Hip adductor muscle strain</a:t>
            </a:r>
          </a:p>
        </p:txBody>
      </p:sp>
    </p:spTree>
    <p:extLst>
      <p:ext uri="{BB962C8B-B14F-4D97-AF65-F5344CB8AC3E}">
        <p14:creationId xmlns:p14="http://schemas.microsoft.com/office/powerpoint/2010/main" val="167002361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ncers: How to Fix a Clicking Hip - Snapping Hip Syndrome - Sport &amp; Spinal  Physiotherapy">
            <a:extLst>
              <a:ext uri="{FF2B5EF4-FFF2-40B4-BE49-F238E27FC236}">
                <a16:creationId xmlns:a16="http://schemas.microsoft.com/office/drawing/2014/main" id="{CA36950A-7543-DA43-837A-27479B639BC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5884971" y="1767840"/>
            <a:ext cx="3208648" cy="34654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56</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a:xfrm>
            <a:off x="453585" y="425002"/>
            <a:ext cx="8173580" cy="611449"/>
          </a:xfrm>
        </p:spPr>
        <p:txBody>
          <a:bodyPr/>
          <a:lstStyle/>
          <a:p>
            <a:r>
              <a:rPr lang="en-US" dirty="0"/>
              <a:t>Internal Snapping Hip</a:t>
            </a:r>
          </a:p>
        </p:txBody>
      </p:sp>
      <p:sp>
        <p:nvSpPr>
          <p:cNvPr id="9" name="Text Placeholder 8">
            <a:extLst>
              <a:ext uri="{FF2B5EF4-FFF2-40B4-BE49-F238E27FC236}">
                <a16:creationId xmlns:a16="http://schemas.microsoft.com/office/drawing/2014/main" id="{3F1F9834-5029-2843-920D-C68BB4101843}"/>
              </a:ext>
            </a:extLst>
          </p:cNvPr>
          <p:cNvSpPr>
            <a:spLocks noGrp="1"/>
          </p:cNvSpPr>
          <p:nvPr>
            <p:ph type="body" sz="quarter" idx="15"/>
          </p:nvPr>
        </p:nvSpPr>
        <p:spPr/>
        <p:txBody>
          <a:bodyPr/>
          <a:lstStyle/>
          <a:p>
            <a:r>
              <a:rPr lang="en-US" b="1" dirty="0"/>
              <a:t>Dancer’s Hip</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60376" y="1411288"/>
            <a:ext cx="5574664" cy="4673804"/>
          </a:xfrm>
        </p:spPr>
        <p:txBody>
          <a:bodyPr/>
          <a:lstStyle/>
          <a:p>
            <a:r>
              <a:rPr lang="en-US" b="1" dirty="0"/>
              <a:t>Sports</a:t>
            </a:r>
            <a:r>
              <a:rPr lang="en-US" dirty="0"/>
              <a:t>: sports with repetitive hip flexion (gymnastics, dancing)</a:t>
            </a:r>
          </a:p>
          <a:p>
            <a:r>
              <a:rPr lang="en-US" b="1" dirty="0"/>
              <a:t>Mechanism</a:t>
            </a:r>
            <a:r>
              <a:rPr lang="en-US" dirty="0"/>
              <a:t>: tight or inflamed iliopsoas tendon </a:t>
            </a:r>
            <a:r>
              <a:rPr lang="en-US" dirty="0" err="1"/>
              <a:t>subluxes</a:t>
            </a:r>
            <a:r>
              <a:rPr lang="en-US" dirty="0"/>
              <a:t> over iliopectineal eminence or femoral head</a:t>
            </a:r>
          </a:p>
          <a:p>
            <a:r>
              <a:rPr lang="en-US" b="1" dirty="0"/>
              <a:t>Presentation</a:t>
            </a:r>
            <a:r>
              <a:rPr lang="en-US" dirty="0"/>
              <a:t>: adolescence, anterior hip pain, snapping sensation with hip flexion or external rotation, sometimes audible, unilateral or bilateral</a:t>
            </a:r>
          </a:p>
          <a:p>
            <a:r>
              <a:rPr lang="en-US" b="1" dirty="0"/>
              <a:t>Exam</a:t>
            </a:r>
            <a:r>
              <a:rPr lang="en-US" dirty="0"/>
              <a:t>: ROM often normal, flexion and external rotation may be limited by pain, +/- TTP over iliopsoas tendon, snapping reproducible with active hip flexion</a:t>
            </a:r>
          </a:p>
        </p:txBody>
      </p:sp>
    </p:spTree>
    <p:extLst>
      <p:ext uri="{BB962C8B-B14F-4D97-AF65-F5344CB8AC3E}">
        <p14:creationId xmlns:p14="http://schemas.microsoft.com/office/powerpoint/2010/main" val="230287166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57</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Internal Snapping Hip</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272108" y="1396117"/>
            <a:ext cx="5519092" cy="5057389"/>
          </a:xfrm>
          <a:solidFill>
            <a:schemeClr val="bg1"/>
          </a:solidFill>
        </p:spPr>
        <p:txBody>
          <a:bodyPr/>
          <a:lstStyle/>
          <a:p>
            <a:r>
              <a:rPr lang="en-US" sz="2000" b="1" dirty="0"/>
              <a:t>Diagnosis</a:t>
            </a:r>
            <a:r>
              <a:rPr lang="en-US" sz="2000" dirty="0"/>
              <a:t>: clinical, obtain XR to rule out other causes of anterior hip pain (should be normal), MRI arthrogram can distinguish from labral tear </a:t>
            </a:r>
          </a:p>
          <a:p>
            <a:r>
              <a:rPr lang="en-US" sz="2000" b="1" dirty="0"/>
              <a:t>Plan</a:t>
            </a:r>
            <a:r>
              <a:rPr lang="en-US" sz="2000" dirty="0"/>
              <a:t>: PT (hip muscle strengthening and flexibility)</a:t>
            </a:r>
          </a:p>
          <a:p>
            <a:pPr lvl="1"/>
            <a:r>
              <a:rPr lang="en-US" i="1" dirty="0"/>
              <a:t>When to refer</a:t>
            </a:r>
            <a:r>
              <a:rPr lang="en-US" dirty="0"/>
              <a:t>: persistent symptoms despite several months of PT</a:t>
            </a:r>
          </a:p>
          <a:p>
            <a:r>
              <a:rPr lang="en-US" sz="2000" b="1" dirty="0"/>
              <a:t>Prognosis</a:t>
            </a:r>
            <a:r>
              <a:rPr lang="en-US" sz="2000" dirty="0"/>
              <a:t>: pain usually resolves with PT (may take 6+ months), snapping often persists, full RTP expected</a:t>
            </a:r>
          </a:p>
          <a:p>
            <a:pPr lvl="1"/>
            <a:r>
              <a:rPr lang="en-US" dirty="0"/>
              <a:t>May lead to labral tear</a:t>
            </a:r>
          </a:p>
          <a:p>
            <a:r>
              <a:rPr lang="en-US" sz="2000" b="1" dirty="0"/>
              <a:t>Prevention</a:t>
            </a:r>
            <a:r>
              <a:rPr lang="en-US" sz="2000" dirty="0"/>
              <a:t>: maintain hip muscle strength and flexibility, avoid repetitive hip flexion activities</a:t>
            </a:r>
          </a:p>
          <a:p>
            <a:endParaRPr lang="en-US" sz="2000" dirty="0"/>
          </a:p>
        </p:txBody>
      </p:sp>
      <p:sp>
        <p:nvSpPr>
          <p:cNvPr id="7" name="Text Placeholder 8">
            <a:extLst>
              <a:ext uri="{FF2B5EF4-FFF2-40B4-BE49-F238E27FC236}">
                <a16:creationId xmlns:a16="http://schemas.microsoft.com/office/drawing/2014/main" id="{538813CD-0212-2849-BE19-AD66479AD281}"/>
              </a:ext>
            </a:extLst>
          </p:cNvPr>
          <p:cNvSpPr>
            <a:spLocks noGrp="1"/>
          </p:cNvSpPr>
          <p:nvPr>
            <p:ph type="body" sz="quarter" idx="15"/>
          </p:nvPr>
        </p:nvSpPr>
        <p:spPr>
          <a:xfrm>
            <a:off x="457202" y="927655"/>
            <a:ext cx="8169964" cy="477079"/>
          </a:xfrm>
        </p:spPr>
        <p:txBody>
          <a:bodyPr/>
          <a:lstStyle/>
          <a:p>
            <a:r>
              <a:rPr lang="en-US" b="1" dirty="0"/>
              <a:t>Dancer’s Hip</a:t>
            </a:r>
          </a:p>
        </p:txBody>
      </p:sp>
      <p:pic>
        <p:nvPicPr>
          <p:cNvPr id="5" name="Picture 4" descr="Diagram&#10;&#10;Description automatically generated">
            <a:extLst>
              <a:ext uri="{FF2B5EF4-FFF2-40B4-BE49-F238E27FC236}">
                <a16:creationId xmlns:a16="http://schemas.microsoft.com/office/drawing/2014/main" id="{BCE0ECA6-A3DC-AA44-BA4F-240AFA48796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992546" y="1404734"/>
            <a:ext cx="3151453" cy="4009095"/>
          </a:xfrm>
          <a:prstGeom prst="rect">
            <a:avLst/>
          </a:prstGeom>
        </p:spPr>
      </p:pic>
    </p:spTree>
    <p:extLst>
      <p:ext uri="{BB962C8B-B14F-4D97-AF65-F5344CB8AC3E}">
        <p14:creationId xmlns:p14="http://schemas.microsoft.com/office/powerpoint/2010/main" val="329252911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58</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11</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13 year-old female p/w atraumatic right hip pain and snapping x 6 weeks.</a:t>
            </a:r>
          </a:p>
          <a:p>
            <a:r>
              <a:rPr lang="en-US" dirty="0"/>
              <a:t>She dances ballet and hip hop 5-6 times a week.</a:t>
            </a:r>
          </a:p>
          <a:p>
            <a:r>
              <a:rPr lang="en-US" dirty="0"/>
              <a:t>Pain is on lateral aspect of the right hip, worse with dancing, and she feels a snapping sensation whenever she flexes at the hip.</a:t>
            </a:r>
          </a:p>
          <a:p>
            <a:r>
              <a:rPr lang="en-US" dirty="0"/>
              <a:t>On exam, she </a:t>
            </a:r>
            <a:r>
              <a:rPr lang="en-US" dirty="0">
                <a:sym typeface="Wingdings" pitchFamily="2" charset="2"/>
              </a:rPr>
              <a:t>has focal TTP over the lateral hip and a tight IT band. The pain and snapping are reproducible with </a:t>
            </a:r>
            <a:r>
              <a:rPr lang="en-US" dirty="0"/>
              <a:t>active flexion and external rotation but not passive ROM.</a:t>
            </a:r>
            <a:endParaRPr lang="en-US" dirty="0">
              <a:sym typeface="Wingdings" pitchFamily="2" charset="2"/>
            </a:endParaRPr>
          </a:p>
          <a:p>
            <a:pPr marL="0" indent="0">
              <a:buNone/>
            </a:pPr>
            <a:endParaRPr lang="en-US" dirty="0"/>
          </a:p>
        </p:txBody>
      </p:sp>
    </p:spTree>
    <p:extLst>
      <p:ext uri="{BB962C8B-B14F-4D97-AF65-F5344CB8AC3E}">
        <p14:creationId xmlns:p14="http://schemas.microsoft.com/office/powerpoint/2010/main" val="220943140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59</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11</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Trochanteric bursitis</a:t>
            </a:r>
          </a:p>
          <a:p>
            <a:pPr marL="457200" indent="-457200">
              <a:buFont typeface="+mj-lt"/>
              <a:buAutoNum type="alphaUcPeriod"/>
            </a:pPr>
            <a:r>
              <a:rPr lang="en-US" dirty="0"/>
              <a:t>External snapping hip</a:t>
            </a:r>
          </a:p>
          <a:p>
            <a:pPr marL="457200" indent="-457200">
              <a:buFont typeface="+mj-lt"/>
              <a:buAutoNum type="alphaUcPeriod"/>
            </a:pPr>
            <a:r>
              <a:rPr lang="en-US" dirty="0"/>
              <a:t>Greater trochanter apophysitis</a:t>
            </a:r>
          </a:p>
          <a:p>
            <a:pPr marL="457200" indent="-457200">
              <a:buFont typeface="+mj-lt"/>
              <a:buAutoNum type="alphaUcPeriod"/>
            </a:pPr>
            <a:r>
              <a:rPr lang="en-US" dirty="0"/>
              <a:t>Femoral neck stress fracture</a:t>
            </a:r>
          </a:p>
          <a:p>
            <a:pPr marL="457200" indent="-457200">
              <a:buFont typeface="+mj-lt"/>
              <a:buAutoNum type="alphaUcPeriod"/>
            </a:pPr>
            <a:r>
              <a:rPr lang="en-US" dirty="0"/>
              <a:t>Hip abductor muscle strain</a:t>
            </a:r>
          </a:p>
        </p:txBody>
      </p:sp>
    </p:spTree>
    <p:extLst>
      <p:ext uri="{BB962C8B-B14F-4D97-AF65-F5344CB8AC3E}">
        <p14:creationId xmlns:p14="http://schemas.microsoft.com/office/powerpoint/2010/main" val="19205323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EEE0D6-2454-DE47-88C2-4A19CA317D5A}"/>
              </a:ext>
            </a:extLst>
          </p:cNvPr>
          <p:cNvSpPr>
            <a:spLocks noGrp="1"/>
          </p:cNvSpPr>
          <p:nvPr>
            <p:ph type="sldNum" sz="quarter" idx="13"/>
          </p:nvPr>
        </p:nvSpPr>
        <p:spPr/>
        <p:txBody>
          <a:bodyPr/>
          <a:lstStyle/>
          <a:p>
            <a:fld id="{7BCC8D0D-EAEC-449D-9161-023DFF90F2E2}" type="slidenum">
              <a:rPr lang="en-US" smtClean="0"/>
              <a:pPr/>
              <a:t>6</a:t>
            </a:fld>
            <a:endParaRPr lang="en-US" dirty="0"/>
          </a:p>
        </p:txBody>
      </p:sp>
      <p:sp>
        <p:nvSpPr>
          <p:cNvPr id="4" name="Title 3">
            <a:extLst>
              <a:ext uri="{FF2B5EF4-FFF2-40B4-BE49-F238E27FC236}">
                <a16:creationId xmlns:a16="http://schemas.microsoft.com/office/drawing/2014/main" id="{10DF4E6D-D1BB-4B4E-B480-665251A01C98}"/>
              </a:ext>
            </a:extLst>
          </p:cNvPr>
          <p:cNvSpPr>
            <a:spLocks noGrp="1"/>
          </p:cNvSpPr>
          <p:nvPr>
            <p:ph type="title"/>
          </p:nvPr>
        </p:nvSpPr>
        <p:spPr/>
        <p:txBody>
          <a:bodyPr/>
          <a:lstStyle/>
          <a:p>
            <a:r>
              <a:rPr lang="en-US" dirty="0"/>
              <a:t>Apophyseal Injuries</a:t>
            </a:r>
          </a:p>
        </p:txBody>
      </p:sp>
      <p:sp>
        <p:nvSpPr>
          <p:cNvPr id="6" name="Content Placeholder 5">
            <a:extLst>
              <a:ext uri="{FF2B5EF4-FFF2-40B4-BE49-F238E27FC236}">
                <a16:creationId xmlns:a16="http://schemas.microsoft.com/office/drawing/2014/main" id="{57A14B07-9CCD-8542-829A-EB1A351B73BA}"/>
              </a:ext>
            </a:extLst>
          </p:cNvPr>
          <p:cNvSpPr>
            <a:spLocks noGrp="1"/>
          </p:cNvSpPr>
          <p:nvPr>
            <p:ph idx="1"/>
          </p:nvPr>
        </p:nvSpPr>
        <p:spPr>
          <a:xfrm>
            <a:off x="459686" y="1494481"/>
            <a:ext cx="4555659" cy="4185879"/>
          </a:xfrm>
        </p:spPr>
        <p:txBody>
          <a:bodyPr/>
          <a:lstStyle/>
          <a:p>
            <a:r>
              <a:rPr lang="en-US" b="1" dirty="0"/>
              <a:t>Bone and tendon</a:t>
            </a:r>
            <a:r>
              <a:rPr lang="en-US" dirty="0"/>
              <a:t>: composed of strong extracellular matrix designed to withstand compressive and tensile loads</a:t>
            </a:r>
          </a:p>
          <a:p>
            <a:r>
              <a:rPr lang="en-US" b="1" dirty="0"/>
              <a:t>Growth plates</a:t>
            </a:r>
            <a:r>
              <a:rPr lang="en-US" dirty="0"/>
              <a:t>: composed mainly of cartilage cells, so they have little resistance to stress</a:t>
            </a:r>
          </a:p>
          <a:p>
            <a:r>
              <a:rPr lang="en-US" b="1" dirty="0"/>
              <a:t>Apophyses</a:t>
            </a:r>
            <a:r>
              <a:rPr lang="en-US" dirty="0"/>
              <a:t>: areas of secondary ossification, where muscle-tendon units attach to bone</a:t>
            </a:r>
          </a:p>
          <a:p>
            <a:pPr lvl="1"/>
            <a:r>
              <a:rPr lang="en-US" dirty="0"/>
              <a:t>Weakest point in biomechanical chain</a:t>
            </a:r>
          </a:p>
          <a:p>
            <a:endParaRPr lang="en-US" dirty="0"/>
          </a:p>
        </p:txBody>
      </p:sp>
      <p:pic>
        <p:nvPicPr>
          <p:cNvPr id="1026" name="Picture 2" descr="Fig. 8.1">
            <a:extLst>
              <a:ext uri="{FF2B5EF4-FFF2-40B4-BE49-F238E27FC236}">
                <a16:creationId xmlns:a16="http://schemas.microsoft.com/office/drawing/2014/main" id="{5ED5EED4-54E1-A148-A6CE-042A0CD61B7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15798" y="1343888"/>
            <a:ext cx="3885760" cy="433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4169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60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11</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Trochanteric bursitis</a:t>
            </a:r>
          </a:p>
          <a:p>
            <a:pPr marL="457200" indent="-457200">
              <a:buFont typeface="+mj-lt"/>
              <a:buAutoNum type="alphaUcPeriod"/>
            </a:pPr>
            <a:r>
              <a:rPr lang="en-US" b="1" dirty="0"/>
              <a:t>External snapping hip</a:t>
            </a:r>
          </a:p>
          <a:p>
            <a:pPr marL="457200" indent="-457200">
              <a:buFont typeface="+mj-lt"/>
              <a:buAutoNum type="alphaUcPeriod"/>
            </a:pPr>
            <a:r>
              <a:rPr lang="en-US" dirty="0"/>
              <a:t>Greater trochanter apophysitis</a:t>
            </a:r>
          </a:p>
          <a:p>
            <a:pPr marL="457200" indent="-457200">
              <a:buFont typeface="+mj-lt"/>
              <a:buAutoNum type="alphaUcPeriod"/>
            </a:pPr>
            <a:r>
              <a:rPr lang="en-US" dirty="0"/>
              <a:t>Femoral neck stress fracture</a:t>
            </a:r>
          </a:p>
          <a:p>
            <a:pPr marL="457200" indent="-457200">
              <a:buFont typeface="+mj-lt"/>
              <a:buAutoNum type="alphaUcPeriod"/>
            </a:pPr>
            <a:r>
              <a:rPr lang="en-US" dirty="0"/>
              <a:t>Hip abductor muscle strain</a:t>
            </a:r>
          </a:p>
        </p:txBody>
      </p:sp>
    </p:spTree>
    <p:extLst>
      <p:ext uri="{BB962C8B-B14F-4D97-AF65-F5344CB8AC3E}">
        <p14:creationId xmlns:p14="http://schemas.microsoft.com/office/powerpoint/2010/main" val="114037293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61</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External Snapping Hip</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9687" y="1563756"/>
            <a:ext cx="5544873" cy="4343557"/>
          </a:xfrm>
        </p:spPr>
        <p:txBody>
          <a:bodyPr/>
          <a:lstStyle/>
          <a:p>
            <a:r>
              <a:rPr lang="en-US" b="1" dirty="0"/>
              <a:t>Sports</a:t>
            </a:r>
            <a:r>
              <a:rPr lang="en-US" dirty="0"/>
              <a:t>: sports with repetitive hip flexion (gymnastics, dancing)</a:t>
            </a:r>
          </a:p>
          <a:p>
            <a:r>
              <a:rPr lang="en-US" b="1" dirty="0"/>
              <a:t>Mechanism</a:t>
            </a:r>
            <a:r>
              <a:rPr lang="en-US" dirty="0"/>
              <a:t>: tight or inflamed IT band snaps across greater trochanter</a:t>
            </a:r>
          </a:p>
          <a:p>
            <a:r>
              <a:rPr lang="en-US" b="1" dirty="0"/>
              <a:t>Presentation</a:t>
            </a:r>
            <a:r>
              <a:rPr lang="en-US" dirty="0"/>
              <a:t>: adolescence, pain or audible snapping on lateral aspect of hip with flexion and external rotation, unilateral or bilateral</a:t>
            </a:r>
          </a:p>
          <a:p>
            <a:r>
              <a:rPr lang="en-US" b="1" dirty="0"/>
              <a:t>Exam</a:t>
            </a:r>
            <a:r>
              <a:rPr lang="en-US" dirty="0"/>
              <a:t>: pain and snapping reproducible with active flexion and external rotation (but not passive), TTP over greater trochanter and proximal IT band</a:t>
            </a:r>
          </a:p>
          <a:p>
            <a:pPr marL="0" indent="0">
              <a:buNone/>
            </a:pPr>
            <a:endParaRPr lang="en-US" dirty="0"/>
          </a:p>
          <a:p>
            <a:endParaRPr lang="en-US" dirty="0"/>
          </a:p>
        </p:txBody>
      </p:sp>
      <p:pic>
        <p:nvPicPr>
          <p:cNvPr id="6146" name="Picture 2" descr="Injury Spotlight - The Snapping Hip — Simone Muscat Physio">
            <a:extLst>
              <a:ext uri="{FF2B5EF4-FFF2-40B4-BE49-F238E27FC236}">
                <a16:creationId xmlns:a16="http://schemas.microsoft.com/office/drawing/2014/main" id="{DF54F11C-47D6-F246-87AE-173D10AA05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04560" y="1563757"/>
            <a:ext cx="3012828" cy="405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57471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62</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a:xfrm>
            <a:off x="453585" y="425002"/>
            <a:ext cx="8173580" cy="611449"/>
          </a:xfrm>
        </p:spPr>
        <p:txBody>
          <a:bodyPr/>
          <a:lstStyle/>
          <a:p>
            <a:r>
              <a:rPr lang="en-US" dirty="0"/>
              <a:t>External Snapping Hip</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9686" y="1781472"/>
            <a:ext cx="8137665" cy="3909393"/>
          </a:xfrm>
        </p:spPr>
        <p:txBody>
          <a:bodyPr/>
          <a:lstStyle/>
          <a:p>
            <a:r>
              <a:rPr lang="en-US" b="1" dirty="0"/>
              <a:t>Diagnosis</a:t>
            </a:r>
            <a:r>
              <a:rPr lang="en-US" dirty="0"/>
              <a:t>: clinical, XR may help rule out other pathology if atypical presentation</a:t>
            </a:r>
          </a:p>
          <a:p>
            <a:r>
              <a:rPr lang="en-US" b="1" dirty="0"/>
              <a:t>Plan</a:t>
            </a:r>
            <a:r>
              <a:rPr lang="en-US" dirty="0"/>
              <a:t>: activity modifications, NSAIDs, PT (hip muscle strengthening and flexibility, soft tissue massage to tight IT band)</a:t>
            </a:r>
          </a:p>
          <a:p>
            <a:pPr lvl="1"/>
            <a:r>
              <a:rPr lang="en-US" i="1" dirty="0"/>
              <a:t>When to refer</a:t>
            </a:r>
            <a:r>
              <a:rPr lang="en-US" dirty="0"/>
              <a:t>: persistent symptoms despite several months of PT</a:t>
            </a:r>
          </a:p>
          <a:p>
            <a:r>
              <a:rPr lang="en-US" b="1" dirty="0"/>
              <a:t>Prognosis</a:t>
            </a:r>
            <a:r>
              <a:rPr lang="en-US" dirty="0"/>
              <a:t>: pain usually resolves with PT (may take 6+ months), snapping often persists, full RTP expected, often resolves with skeletal maturity</a:t>
            </a:r>
          </a:p>
          <a:p>
            <a:r>
              <a:rPr lang="en-US" b="1" dirty="0"/>
              <a:t>Prevention</a:t>
            </a:r>
            <a:r>
              <a:rPr lang="en-US" dirty="0"/>
              <a:t>: maintain hip muscle strength and flexibility, avoid repetitive hip flexion activities</a:t>
            </a:r>
          </a:p>
          <a:p>
            <a:endParaRPr lang="en-US" dirty="0"/>
          </a:p>
          <a:p>
            <a:endParaRPr lang="en-US" dirty="0"/>
          </a:p>
          <a:p>
            <a:endParaRPr lang="en-US" dirty="0"/>
          </a:p>
        </p:txBody>
      </p:sp>
    </p:spTree>
    <p:extLst>
      <p:ext uri="{BB962C8B-B14F-4D97-AF65-F5344CB8AC3E}">
        <p14:creationId xmlns:p14="http://schemas.microsoft.com/office/powerpoint/2010/main" val="388173011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63</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12</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17 year-old female p/w atraumatic left shin pain x 6 weeks.</a:t>
            </a:r>
          </a:p>
          <a:p>
            <a:r>
              <a:rPr lang="en-US" dirty="0"/>
              <a:t>She runs for her high school and club cross-country teams, and recently increased mileage.</a:t>
            </a:r>
          </a:p>
          <a:p>
            <a:r>
              <a:rPr lang="en-US" dirty="0"/>
              <a:t>Pain is on medial aspect of the middle of the shin, worse with activity, improved with rest, and has been progressing over the course of the past month.</a:t>
            </a:r>
          </a:p>
          <a:p>
            <a:r>
              <a:rPr lang="en-US" dirty="0"/>
              <a:t>On exam, she </a:t>
            </a:r>
            <a:r>
              <a:rPr lang="en-US" dirty="0">
                <a:sym typeface="Wingdings" pitchFamily="2" charset="2"/>
              </a:rPr>
              <a:t>has focal TTP over the mid-shin, and single leg hop on the affected leg multiple times elicits pain in the same location.</a:t>
            </a:r>
            <a:endParaRPr lang="en-US" dirty="0"/>
          </a:p>
        </p:txBody>
      </p:sp>
    </p:spTree>
    <p:extLst>
      <p:ext uri="{BB962C8B-B14F-4D97-AF65-F5344CB8AC3E}">
        <p14:creationId xmlns:p14="http://schemas.microsoft.com/office/powerpoint/2010/main" val="2765985626"/>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64</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12</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Medial tibial stress syndrome</a:t>
            </a:r>
          </a:p>
          <a:p>
            <a:pPr marL="457200" indent="-457200">
              <a:buFont typeface="+mj-lt"/>
              <a:buAutoNum type="alphaUcPeriod"/>
            </a:pPr>
            <a:r>
              <a:rPr lang="en-US" dirty="0"/>
              <a:t>Exertional compartment syndrome</a:t>
            </a:r>
          </a:p>
          <a:p>
            <a:pPr marL="457200" indent="-457200">
              <a:buFont typeface="+mj-lt"/>
              <a:buAutoNum type="alphaUcPeriod"/>
            </a:pPr>
            <a:r>
              <a:rPr lang="en-US" dirty="0"/>
              <a:t>Bone tumor</a:t>
            </a:r>
          </a:p>
          <a:p>
            <a:pPr marL="457200" indent="-457200">
              <a:buFont typeface="+mj-lt"/>
              <a:buAutoNum type="alphaUcPeriod"/>
            </a:pPr>
            <a:r>
              <a:rPr lang="en-US" dirty="0"/>
              <a:t>Tibial stress fracture</a:t>
            </a:r>
          </a:p>
          <a:p>
            <a:pPr marL="457200" indent="-457200">
              <a:buFont typeface="+mj-lt"/>
              <a:buAutoNum type="alphaUcPeriod"/>
            </a:pPr>
            <a:r>
              <a:rPr lang="en-US" dirty="0"/>
              <a:t>Enchondroma</a:t>
            </a:r>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278524659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65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12</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Medial tibial stress syndrome</a:t>
            </a:r>
          </a:p>
          <a:p>
            <a:pPr marL="457200" indent="-457200">
              <a:buFont typeface="+mj-lt"/>
              <a:buAutoNum type="alphaUcPeriod"/>
            </a:pPr>
            <a:r>
              <a:rPr lang="en-US" dirty="0"/>
              <a:t>Exertional compartment syndrome</a:t>
            </a:r>
          </a:p>
          <a:p>
            <a:pPr marL="457200" indent="-457200">
              <a:buFont typeface="+mj-lt"/>
              <a:buAutoNum type="alphaUcPeriod"/>
            </a:pPr>
            <a:r>
              <a:rPr lang="en-US" dirty="0"/>
              <a:t>Bone tumor</a:t>
            </a:r>
          </a:p>
          <a:p>
            <a:pPr marL="457200" indent="-457200">
              <a:buFont typeface="+mj-lt"/>
              <a:buAutoNum type="alphaUcPeriod"/>
            </a:pPr>
            <a:r>
              <a:rPr lang="en-US" b="1" dirty="0"/>
              <a:t>Tibial stress fracture</a:t>
            </a:r>
          </a:p>
          <a:p>
            <a:pPr marL="457200" indent="-457200">
              <a:buFont typeface="+mj-lt"/>
              <a:buAutoNum type="alphaUcPeriod"/>
            </a:pPr>
            <a:r>
              <a:rPr lang="en-US" dirty="0"/>
              <a:t>Enchondroma</a:t>
            </a:r>
            <a:endParaRPr lang="en-US" b="1" dirty="0"/>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966173302"/>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3BA36F-F167-BB49-BEB4-38BF88F9ECB3}"/>
              </a:ext>
            </a:extLst>
          </p:cNvPr>
          <p:cNvSpPr>
            <a:spLocks noGrp="1"/>
          </p:cNvSpPr>
          <p:nvPr>
            <p:ph type="sldNum" sz="quarter" idx="13"/>
          </p:nvPr>
        </p:nvSpPr>
        <p:spPr/>
        <p:txBody>
          <a:bodyPr/>
          <a:lstStyle/>
          <a:p>
            <a:fld id="{7BCC8D0D-EAEC-449D-9161-023DFF90F2E2}" type="slidenum">
              <a:rPr lang="en-US" smtClean="0"/>
              <a:pPr/>
              <a:t>66</a:t>
            </a:fld>
            <a:endParaRPr lang="en-US" dirty="0"/>
          </a:p>
        </p:txBody>
      </p:sp>
      <p:sp>
        <p:nvSpPr>
          <p:cNvPr id="4" name="Title 3">
            <a:extLst>
              <a:ext uri="{FF2B5EF4-FFF2-40B4-BE49-F238E27FC236}">
                <a16:creationId xmlns:a16="http://schemas.microsoft.com/office/drawing/2014/main" id="{DD4F2B46-0EB4-6848-AC9F-A08B9349F569}"/>
              </a:ext>
            </a:extLst>
          </p:cNvPr>
          <p:cNvSpPr>
            <a:spLocks noGrp="1"/>
          </p:cNvSpPr>
          <p:nvPr>
            <p:ph type="title"/>
          </p:nvPr>
        </p:nvSpPr>
        <p:spPr/>
        <p:txBody>
          <a:bodyPr/>
          <a:lstStyle/>
          <a:p>
            <a:r>
              <a:rPr lang="en-US" dirty="0"/>
              <a:t>Tibial Stress Fracture</a:t>
            </a:r>
          </a:p>
        </p:txBody>
      </p:sp>
      <p:sp>
        <p:nvSpPr>
          <p:cNvPr id="6" name="Content Placeholder 5">
            <a:extLst>
              <a:ext uri="{FF2B5EF4-FFF2-40B4-BE49-F238E27FC236}">
                <a16:creationId xmlns:a16="http://schemas.microsoft.com/office/drawing/2014/main" id="{59906395-7CC9-6347-B6A7-07EAF5368FC0}"/>
              </a:ext>
            </a:extLst>
          </p:cNvPr>
          <p:cNvSpPr>
            <a:spLocks noGrp="1"/>
          </p:cNvSpPr>
          <p:nvPr>
            <p:ph idx="1"/>
          </p:nvPr>
        </p:nvSpPr>
        <p:spPr>
          <a:xfrm>
            <a:off x="272109" y="1277666"/>
            <a:ext cx="6585892" cy="5028541"/>
          </a:xfrm>
          <a:solidFill>
            <a:schemeClr val="bg1"/>
          </a:solidFill>
        </p:spPr>
        <p:txBody>
          <a:bodyPr/>
          <a:lstStyle/>
          <a:p>
            <a:r>
              <a:rPr lang="en-US" b="1" dirty="0"/>
              <a:t>Sports</a:t>
            </a:r>
            <a:r>
              <a:rPr lang="en-US" dirty="0"/>
              <a:t>: </a:t>
            </a:r>
            <a:r>
              <a:rPr lang="en-US" dirty="0">
                <a:sym typeface="Wingdings" pitchFamily="2" charset="2"/>
              </a:rPr>
              <a:t>endurance and high-impact sports (long-distance running, dancing, soccer, track/field)</a:t>
            </a:r>
          </a:p>
          <a:p>
            <a:r>
              <a:rPr lang="en-US" b="1" dirty="0">
                <a:sym typeface="Wingdings" pitchFamily="2" charset="2"/>
              </a:rPr>
              <a:t>Mechanism</a:t>
            </a:r>
            <a:r>
              <a:rPr lang="en-US" dirty="0">
                <a:sym typeface="Wingdings" pitchFamily="2" charset="2"/>
              </a:rPr>
              <a:t>: r</a:t>
            </a:r>
            <a:r>
              <a:rPr lang="en-US" dirty="0"/>
              <a:t>epetitive load/stress of bone that exceeds ability to form new bone relative to bone resorption </a:t>
            </a:r>
            <a:r>
              <a:rPr lang="en-US" dirty="0">
                <a:sym typeface="Wingdings" pitchFamily="2" charset="2"/>
              </a:rPr>
              <a:t> weaker </a:t>
            </a:r>
            <a:r>
              <a:rPr lang="en-US" dirty="0" err="1">
                <a:sym typeface="Wingdings" pitchFamily="2" charset="2"/>
              </a:rPr>
              <a:t>microtrabecular</a:t>
            </a:r>
            <a:r>
              <a:rPr lang="en-US" dirty="0">
                <a:sym typeface="Wingdings" pitchFamily="2" charset="2"/>
              </a:rPr>
              <a:t> network  fails under persistent load</a:t>
            </a:r>
          </a:p>
          <a:p>
            <a:r>
              <a:rPr lang="en-US" b="1" dirty="0">
                <a:sym typeface="Wingdings" pitchFamily="2" charset="2"/>
              </a:rPr>
              <a:t>Presentation</a:t>
            </a:r>
            <a:r>
              <a:rPr lang="en-US" dirty="0">
                <a:sym typeface="Wingdings" pitchFamily="2" charset="2"/>
              </a:rPr>
              <a:t>: </a:t>
            </a:r>
            <a:r>
              <a:rPr lang="en-US" dirty="0"/>
              <a:t>usually adolescence, </a:t>
            </a:r>
            <a:r>
              <a:rPr lang="en-US" dirty="0">
                <a:sym typeface="Wingdings" pitchFamily="2" charset="2"/>
              </a:rPr>
              <a:t>very focal, localized, progressive shin pain, worse with activity, relieved with rest</a:t>
            </a:r>
          </a:p>
          <a:p>
            <a:r>
              <a:rPr lang="en-US" b="1" dirty="0">
                <a:sym typeface="Wingdings" pitchFamily="2" charset="2"/>
              </a:rPr>
              <a:t>Exam</a:t>
            </a:r>
            <a:r>
              <a:rPr lang="en-US" dirty="0">
                <a:sym typeface="Wingdings" pitchFamily="2" charset="2"/>
              </a:rPr>
              <a:t>: localized TTP, positive single leg hop</a:t>
            </a:r>
          </a:p>
          <a:p>
            <a:r>
              <a:rPr lang="en-US" b="1" dirty="0"/>
              <a:t>Diagnosis</a:t>
            </a:r>
            <a:r>
              <a:rPr lang="en-US" dirty="0"/>
              <a:t>: XR may be positive (sclerosis, cortical thickening, periosteal reaction) if present for 4-6 weeks, MRI recommended when XR negative and there is high suspicion</a:t>
            </a:r>
            <a:endParaRPr lang="en-US" b="1" dirty="0"/>
          </a:p>
        </p:txBody>
      </p:sp>
      <p:pic>
        <p:nvPicPr>
          <p:cNvPr id="9" name="Picture 8" descr="A picture containing indoor, curtain, white, shower&#10;&#10;Description automatically generated">
            <a:extLst>
              <a:ext uri="{FF2B5EF4-FFF2-40B4-BE49-F238E27FC236}">
                <a16:creationId xmlns:a16="http://schemas.microsoft.com/office/drawing/2014/main" id="{F784EC53-671E-9941-BFAC-6A13CDBBD8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05731" y="599751"/>
            <a:ext cx="1602911" cy="2472711"/>
          </a:xfrm>
          <a:prstGeom prst="rect">
            <a:avLst/>
          </a:prstGeom>
        </p:spPr>
      </p:pic>
      <p:pic>
        <p:nvPicPr>
          <p:cNvPr id="10" name="Picture 9" descr="A picture containing indoor, curtain, white, shower&#10;&#10;Description automatically generated">
            <a:extLst>
              <a:ext uri="{FF2B5EF4-FFF2-40B4-BE49-F238E27FC236}">
                <a16:creationId xmlns:a16="http://schemas.microsoft.com/office/drawing/2014/main" id="{D436D637-0ED0-F049-9575-65B172831A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05731" y="3429000"/>
            <a:ext cx="1602911" cy="2366599"/>
          </a:xfrm>
          <a:prstGeom prst="rect">
            <a:avLst/>
          </a:prstGeom>
        </p:spPr>
      </p:pic>
    </p:spTree>
    <p:extLst>
      <p:ext uri="{BB962C8B-B14F-4D97-AF65-F5344CB8AC3E}">
        <p14:creationId xmlns:p14="http://schemas.microsoft.com/office/powerpoint/2010/main" val="1057125223"/>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3BA36F-F167-BB49-BEB4-38BF88F9ECB3}"/>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67</a:t>
            </a:fld>
            <a:endParaRPr lang="en-US" dirty="0"/>
          </a:p>
        </p:txBody>
      </p:sp>
      <p:sp>
        <p:nvSpPr>
          <p:cNvPr id="4" name="Title 3">
            <a:extLst>
              <a:ext uri="{FF2B5EF4-FFF2-40B4-BE49-F238E27FC236}">
                <a16:creationId xmlns:a16="http://schemas.microsoft.com/office/drawing/2014/main" id="{DD4F2B46-0EB4-6848-AC9F-A08B9349F569}"/>
              </a:ext>
            </a:extLst>
          </p:cNvPr>
          <p:cNvSpPr>
            <a:spLocks noGrp="1"/>
          </p:cNvSpPr>
          <p:nvPr>
            <p:ph type="title"/>
          </p:nvPr>
        </p:nvSpPr>
        <p:spPr>
          <a:xfrm>
            <a:off x="453585" y="425002"/>
            <a:ext cx="8173580" cy="611449"/>
          </a:xfrm>
        </p:spPr>
        <p:txBody>
          <a:bodyPr/>
          <a:lstStyle/>
          <a:p>
            <a:r>
              <a:rPr lang="en-US" dirty="0"/>
              <a:t>Tibial Stress Fracture</a:t>
            </a:r>
          </a:p>
        </p:txBody>
      </p:sp>
      <p:sp>
        <p:nvSpPr>
          <p:cNvPr id="6" name="Content Placeholder 5">
            <a:extLst>
              <a:ext uri="{FF2B5EF4-FFF2-40B4-BE49-F238E27FC236}">
                <a16:creationId xmlns:a16="http://schemas.microsoft.com/office/drawing/2014/main" id="{59906395-7CC9-6347-B6A7-07EAF5368FC0}"/>
              </a:ext>
            </a:extLst>
          </p:cNvPr>
          <p:cNvSpPr>
            <a:spLocks noGrp="1"/>
          </p:cNvSpPr>
          <p:nvPr>
            <p:ph idx="1"/>
          </p:nvPr>
        </p:nvSpPr>
        <p:spPr>
          <a:xfrm>
            <a:off x="453585" y="1427624"/>
            <a:ext cx="8137665" cy="4358071"/>
          </a:xfrm>
        </p:spPr>
        <p:txBody>
          <a:bodyPr/>
          <a:lstStyle/>
          <a:p>
            <a:r>
              <a:rPr lang="en-US" b="1" dirty="0"/>
              <a:t>Plan</a:t>
            </a:r>
            <a:r>
              <a:rPr lang="en-US" dirty="0"/>
              <a:t>: pain-free weight bearing (boot +/- crutches), activity restrictions, gradual return to activities (after 6-8 weeks), PT (address strength and flexibility imbalances)</a:t>
            </a:r>
          </a:p>
          <a:p>
            <a:pPr lvl="1"/>
            <a:r>
              <a:rPr lang="en-US" i="1" dirty="0"/>
              <a:t>When to refer</a:t>
            </a:r>
            <a:r>
              <a:rPr lang="en-US" dirty="0"/>
              <a:t>: involvement of anterior tibial cortex (high risk of progression to acute transverse fracture)</a:t>
            </a:r>
          </a:p>
          <a:p>
            <a:r>
              <a:rPr lang="en-US" b="1" dirty="0"/>
              <a:t>Prognosis</a:t>
            </a:r>
            <a:r>
              <a:rPr lang="en-US" dirty="0"/>
              <a:t>: if treated complete recovery, if untreated progressive pain (eventually at rest)</a:t>
            </a:r>
          </a:p>
          <a:p>
            <a:r>
              <a:rPr lang="en-US" b="1" dirty="0"/>
              <a:t>Prevention</a:t>
            </a:r>
            <a:r>
              <a:rPr lang="en-US" dirty="0"/>
              <a:t>: avoid rapid increases in training (FIT), use proper running shoes and replace when needed, avoid hard or irregular terrain if possible, do not run through persistent pain, evaluate promptly, address risk factors (relative energy deficiency in sport)</a:t>
            </a:r>
          </a:p>
        </p:txBody>
      </p:sp>
    </p:spTree>
    <p:extLst>
      <p:ext uri="{BB962C8B-B14F-4D97-AF65-F5344CB8AC3E}">
        <p14:creationId xmlns:p14="http://schemas.microsoft.com/office/powerpoint/2010/main" val="1433487603"/>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96848B-D9E9-814F-B6CD-051366D33A63}"/>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68</a:t>
            </a:fld>
            <a:endParaRPr lang="en-US" dirty="0"/>
          </a:p>
        </p:txBody>
      </p:sp>
      <p:sp>
        <p:nvSpPr>
          <p:cNvPr id="4" name="Title 3">
            <a:extLst>
              <a:ext uri="{FF2B5EF4-FFF2-40B4-BE49-F238E27FC236}">
                <a16:creationId xmlns:a16="http://schemas.microsoft.com/office/drawing/2014/main" id="{E8137D2F-AF76-9746-97F6-CFA7DDD5746C}"/>
              </a:ext>
            </a:extLst>
          </p:cNvPr>
          <p:cNvSpPr>
            <a:spLocks noGrp="1"/>
          </p:cNvSpPr>
          <p:nvPr>
            <p:ph type="title"/>
          </p:nvPr>
        </p:nvSpPr>
        <p:spPr>
          <a:xfrm>
            <a:off x="453585" y="425002"/>
            <a:ext cx="8173580" cy="611449"/>
          </a:xfrm>
        </p:spPr>
        <p:txBody>
          <a:bodyPr/>
          <a:lstStyle/>
          <a:p>
            <a:r>
              <a:rPr lang="en-US" dirty="0"/>
              <a:t>Medial Tibial Stress Syndrome</a:t>
            </a:r>
          </a:p>
        </p:txBody>
      </p:sp>
      <p:sp>
        <p:nvSpPr>
          <p:cNvPr id="5" name="Text Placeholder 4">
            <a:extLst>
              <a:ext uri="{FF2B5EF4-FFF2-40B4-BE49-F238E27FC236}">
                <a16:creationId xmlns:a16="http://schemas.microsoft.com/office/drawing/2014/main" id="{F484A61E-8088-6A42-BB06-F5AE15B9AA89}"/>
              </a:ext>
            </a:extLst>
          </p:cNvPr>
          <p:cNvSpPr>
            <a:spLocks noGrp="1"/>
          </p:cNvSpPr>
          <p:nvPr>
            <p:ph type="body" sz="quarter" idx="15"/>
          </p:nvPr>
        </p:nvSpPr>
        <p:spPr>
          <a:xfrm>
            <a:off x="457202" y="927655"/>
            <a:ext cx="8169964" cy="477079"/>
          </a:xfrm>
        </p:spPr>
        <p:txBody>
          <a:bodyPr/>
          <a:lstStyle/>
          <a:p>
            <a:r>
              <a:rPr lang="en-US" b="1" dirty="0"/>
              <a:t>Shin Splints</a:t>
            </a:r>
          </a:p>
        </p:txBody>
      </p:sp>
      <p:sp>
        <p:nvSpPr>
          <p:cNvPr id="6" name="Content Placeholder 5">
            <a:extLst>
              <a:ext uri="{FF2B5EF4-FFF2-40B4-BE49-F238E27FC236}">
                <a16:creationId xmlns:a16="http://schemas.microsoft.com/office/drawing/2014/main" id="{6E772C9A-865E-1C48-8543-98EE1EEB6BB8}"/>
              </a:ext>
            </a:extLst>
          </p:cNvPr>
          <p:cNvSpPr>
            <a:spLocks noGrp="1"/>
          </p:cNvSpPr>
          <p:nvPr>
            <p:ph idx="1"/>
          </p:nvPr>
        </p:nvSpPr>
        <p:spPr>
          <a:xfrm>
            <a:off x="149012" y="1404734"/>
            <a:ext cx="6845318" cy="5358793"/>
          </a:xfrm>
          <a:solidFill>
            <a:schemeClr val="bg1"/>
          </a:solidFill>
        </p:spPr>
        <p:txBody>
          <a:bodyPr/>
          <a:lstStyle/>
          <a:p>
            <a:r>
              <a:rPr lang="en-US" dirty="0"/>
              <a:t>Stress fracture </a:t>
            </a:r>
            <a:r>
              <a:rPr lang="en-US" u="sng" dirty="0"/>
              <a:t>must be differentiated </a:t>
            </a:r>
            <a:r>
              <a:rPr lang="en-US" dirty="0"/>
              <a:t>from MTSS</a:t>
            </a:r>
          </a:p>
          <a:p>
            <a:r>
              <a:rPr lang="en-US" b="1" dirty="0"/>
              <a:t>Presentation</a:t>
            </a:r>
            <a:r>
              <a:rPr lang="en-US" dirty="0"/>
              <a:t>: diffuse medial shin pain in runners, </a:t>
            </a:r>
            <a:r>
              <a:rPr lang="en-US" dirty="0">
                <a:sym typeface="Wingdings" pitchFamily="2" charset="2"/>
              </a:rPr>
              <a:t>worse with activity, relieved with rest</a:t>
            </a:r>
            <a:endParaRPr lang="en-US" dirty="0"/>
          </a:p>
          <a:p>
            <a:r>
              <a:rPr lang="en-US" b="1" dirty="0"/>
              <a:t>Exam</a:t>
            </a:r>
            <a:r>
              <a:rPr lang="en-US" dirty="0"/>
              <a:t>: diffuse TTP over medial tibia (≠ very focal in tibial stress fracture), no discrete localized lesion</a:t>
            </a:r>
          </a:p>
          <a:p>
            <a:r>
              <a:rPr lang="en-US" b="1" dirty="0"/>
              <a:t>Diagnosis</a:t>
            </a:r>
            <a:r>
              <a:rPr lang="en-US" dirty="0"/>
              <a:t>: clinical, may need XR/MRI to rule out stress fracture</a:t>
            </a:r>
          </a:p>
          <a:p>
            <a:r>
              <a:rPr lang="en-US" b="1" dirty="0"/>
              <a:t>Plan</a:t>
            </a:r>
            <a:r>
              <a:rPr lang="en-US" dirty="0"/>
              <a:t>: can continue running but reduce total mileage, ice/NSAIDs</a:t>
            </a:r>
          </a:p>
          <a:p>
            <a:r>
              <a:rPr lang="en-US" b="1" dirty="0"/>
              <a:t>Prognosis</a:t>
            </a:r>
            <a:r>
              <a:rPr lang="en-US" dirty="0"/>
              <a:t>: spontaneous resolution over time</a:t>
            </a:r>
          </a:p>
          <a:p>
            <a:r>
              <a:rPr lang="en-US" b="1" dirty="0"/>
              <a:t>Prevention</a:t>
            </a:r>
            <a:r>
              <a:rPr lang="en-US" dirty="0"/>
              <a:t>: flexibility (hip flexor, calf muscles, quadriceps, hamstring) and strengthening (core, hip external rotators/abductors, calf muscles), cross-training</a:t>
            </a:r>
          </a:p>
          <a:p>
            <a:endParaRPr lang="en-US" dirty="0"/>
          </a:p>
        </p:txBody>
      </p:sp>
      <p:pic>
        <p:nvPicPr>
          <p:cNvPr id="1026" name="Picture 2" descr="Location of pain from shin splints">
            <a:extLst>
              <a:ext uri="{FF2B5EF4-FFF2-40B4-BE49-F238E27FC236}">
                <a16:creationId xmlns:a16="http://schemas.microsoft.com/office/drawing/2014/main" id="{96C85FD2-DAF7-534A-A13E-7B1F07BF0C1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94330" y="1538288"/>
            <a:ext cx="2114499" cy="526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87420"/>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69</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13</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15 year-old female p/w atraumatic left foot pain x 6 weeks.</a:t>
            </a:r>
          </a:p>
          <a:p>
            <a:r>
              <a:rPr lang="en-US" dirty="0"/>
              <a:t>She dances for the SF Youth Ballet Academy 5-6 times a week for 1-2 hours.</a:t>
            </a:r>
          </a:p>
          <a:p>
            <a:r>
              <a:rPr lang="en-US" dirty="0"/>
              <a:t>Pain is on dorsal aspect of the left foot, worse with dancing, improved with rest, and has been progressing over the course of the past few weeks.</a:t>
            </a:r>
          </a:p>
          <a:p>
            <a:r>
              <a:rPr lang="en-US" dirty="0"/>
              <a:t>On exam, she </a:t>
            </a:r>
            <a:r>
              <a:rPr lang="en-US" dirty="0">
                <a:sym typeface="Wingdings" pitchFamily="2" charset="2"/>
              </a:rPr>
              <a:t>has focal TTP over the middle of the dorsal forefoot. Single leg hop on the left leg multiple times elicits pain in the same location. She has pain when you firmly squeeze the medial and lateral sides of her forefoot together.</a:t>
            </a:r>
          </a:p>
        </p:txBody>
      </p:sp>
    </p:spTree>
    <p:extLst>
      <p:ext uri="{BB962C8B-B14F-4D97-AF65-F5344CB8AC3E}">
        <p14:creationId xmlns:p14="http://schemas.microsoft.com/office/powerpoint/2010/main" val="22263941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EEE0D6-2454-DE47-88C2-4A19CA317D5A}"/>
              </a:ext>
            </a:extLst>
          </p:cNvPr>
          <p:cNvSpPr>
            <a:spLocks noGrp="1"/>
          </p:cNvSpPr>
          <p:nvPr>
            <p:ph type="sldNum" sz="quarter" idx="13"/>
          </p:nvPr>
        </p:nvSpPr>
        <p:spPr/>
        <p:txBody>
          <a:bodyPr/>
          <a:lstStyle/>
          <a:p>
            <a:fld id="{7BCC8D0D-EAEC-449D-9161-023DFF90F2E2}" type="slidenum">
              <a:rPr lang="en-US" smtClean="0"/>
              <a:pPr/>
              <a:t>7</a:t>
            </a:fld>
            <a:endParaRPr lang="en-US" dirty="0"/>
          </a:p>
        </p:txBody>
      </p:sp>
      <p:sp>
        <p:nvSpPr>
          <p:cNvPr id="4" name="Title 3">
            <a:extLst>
              <a:ext uri="{FF2B5EF4-FFF2-40B4-BE49-F238E27FC236}">
                <a16:creationId xmlns:a16="http://schemas.microsoft.com/office/drawing/2014/main" id="{10DF4E6D-D1BB-4B4E-B480-665251A01C98}"/>
              </a:ext>
            </a:extLst>
          </p:cNvPr>
          <p:cNvSpPr>
            <a:spLocks noGrp="1"/>
          </p:cNvSpPr>
          <p:nvPr>
            <p:ph type="title"/>
          </p:nvPr>
        </p:nvSpPr>
        <p:spPr/>
        <p:txBody>
          <a:bodyPr/>
          <a:lstStyle/>
          <a:p>
            <a:r>
              <a:rPr lang="en-US" dirty="0"/>
              <a:t>Apophyseal Injuries</a:t>
            </a:r>
          </a:p>
        </p:txBody>
      </p:sp>
      <p:sp>
        <p:nvSpPr>
          <p:cNvPr id="6" name="Content Placeholder 5">
            <a:extLst>
              <a:ext uri="{FF2B5EF4-FFF2-40B4-BE49-F238E27FC236}">
                <a16:creationId xmlns:a16="http://schemas.microsoft.com/office/drawing/2014/main" id="{57A14B07-9CCD-8542-829A-EB1A351B73BA}"/>
              </a:ext>
            </a:extLst>
          </p:cNvPr>
          <p:cNvSpPr>
            <a:spLocks noGrp="1"/>
          </p:cNvSpPr>
          <p:nvPr>
            <p:ph idx="1"/>
          </p:nvPr>
        </p:nvSpPr>
        <p:spPr>
          <a:xfrm>
            <a:off x="459686" y="1494481"/>
            <a:ext cx="8009065" cy="4624965"/>
          </a:xfrm>
        </p:spPr>
        <p:txBody>
          <a:bodyPr/>
          <a:lstStyle/>
          <a:p>
            <a:r>
              <a:rPr lang="en-US" b="1" dirty="0"/>
              <a:t>Imbalance or deficits in strength and flexibility</a:t>
            </a:r>
          </a:p>
          <a:p>
            <a:pPr lvl="1"/>
            <a:r>
              <a:rPr lang="en-US" dirty="0"/>
              <a:t>Bones grow faster than muscles </a:t>
            </a:r>
          </a:p>
          <a:p>
            <a:pPr lvl="1"/>
            <a:r>
              <a:rPr lang="en-US" dirty="0"/>
              <a:t>As bones get longer, muscles get tighter </a:t>
            </a:r>
          </a:p>
          <a:p>
            <a:pPr lvl="1"/>
            <a:r>
              <a:rPr lang="en-US" dirty="0"/>
              <a:t>Apophyses: weakest point in biomechanical chain</a:t>
            </a:r>
          </a:p>
          <a:p>
            <a:pPr lvl="1"/>
            <a:endParaRPr lang="en-US" dirty="0"/>
          </a:p>
          <a:p>
            <a:r>
              <a:rPr lang="en-US" dirty="0"/>
              <a:t>Exacerbated by </a:t>
            </a:r>
            <a:r>
              <a:rPr lang="en-US" b="1" dirty="0"/>
              <a:t>increased physical demands </a:t>
            </a:r>
          </a:p>
          <a:p>
            <a:endParaRPr lang="en-US" dirty="0"/>
          </a:p>
          <a:p>
            <a:r>
              <a:rPr lang="en-US" b="1" dirty="0"/>
              <a:t>Once skeletally mature</a:t>
            </a:r>
            <a:r>
              <a:rPr lang="en-US" dirty="0"/>
              <a:t>, some injuries will transition from apophysitis to </a:t>
            </a:r>
            <a:r>
              <a:rPr lang="en-US" b="1" dirty="0"/>
              <a:t>tendonitis</a:t>
            </a:r>
            <a:r>
              <a:rPr lang="en-US" dirty="0"/>
              <a:t> if underlying imbalances/deficits are not corrected</a:t>
            </a:r>
          </a:p>
          <a:p>
            <a:endParaRPr lang="en-US" dirty="0"/>
          </a:p>
        </p:txBody>
      </p:sp>
    </p:spTree>
    <p:extLst>
      <p:ext uri="{BB962C8B-B14F-4D97-AF65-F5344CB8AC3E}">
        <p14:creationId xmlns:p14="http://schemas.microsoft.com/office/powerpoint/2010/main" val="2959793175"/>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70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13</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Interdigital neuroma</a:t>
            </a:r>
          </a:p>
          <a:p>
            <a:pPr marL="457200" indent="-457200">
              <a:buFont typeface="+mj-lt"/>
              <a:buAutoNum type="alphaUcPeriod"/>
            </a:pPr>
            <a:r>
              <a:rPr lang="en-US" dirty="0"/>
              <a:t>Plantar fasciitis</a:t>
            </a:r>
          </a:p>
          <a:p>
            <a:pPr marL="457200" indent="-457200">
              <a:buFont typeface="+mj-lt"/>
              <a:buAutoNum type="alphaUcPeriod"/>
            </a:pPr>
            <a:r>
              <a:rPr lang="en-US" dirty="0"/>
              <a:t>Metatarsalgia</a:t>
            </a:r>
          </a:p>
          <a:p>
            <a:pPr marL="457200" indent="-457200">
              <a:buFont typeface="+mj-lt"/>
              <a:buAutoNum type="alphaUcPeriod"/>
            </a:pPr>
            <a:r>
              <a:rPr lang="en-US" dirty="0"/>
              <a:t>Metatarsal stress fracture</a:t>
            </a:r>
          </a:p>
          <a:p>
            <a:pPr marL="457200" indent="-457200">
              <a:buFont typeface="+mj-lt"/>
              <a:buAutoNum type="alphaUcPeriod"/>
            </a:pPr>
            <a:r>
              <a:rPr lang="en-US" dirty="0"/>
              <a:t>Freiberg disease</a:t>
            </a:r>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1947235233"/>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71</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13</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Interdigital neuroma</a:t>
            </a:r>
          </a:p>
          <a:p>
            <a:pPr marL="457200" indent="-457200">
              <a:buFont typeface="+mj-lt"/>
              <a:buAutoNum type="alphaUcPeriod"/>
            </a:pPr>
            <a:r>
              <a:rPr lang="en-US" dirty="0"/>
              <a:t>Plantar fasciitis</a:t>
            </a:r>
          </a:p>
          <a:p>
            <a:pPr marL="457200" indent="-457200">
              <a:buFont typeface="+mj-lt"/>
              <a:buAutoNum type="alphaUcPeriod"/>
            </a:pPr>
            <a:r>
              <a:rPr lang="en-US" dirty="0"/>
              <a:t>Metatarsalgia</a:t>
            </a:r>
          </a:p>
          <a:p>
            <a:pPr marL="457200" indent="-457200">
              <a:buFont typeface="+mj-lt"/>
              <a:buAutoNum type="alphaUcPeriod"/>
            </a:pPr>
            <a:r>
              <a:rPr lang="en-US" b="1" dirty="0"/>
              <a:t>Metatarsal stress fracture</a:t>
            </a:r>
          </a:p>
          <a:p>
            <a:pPr marL="457200" indent="-457200">
              <a:buFont typeface="+mj-lt"/>
              <a:buAutoNum type="alphaUcPeriod"/>
            </a:pPr>
            <a:r>
              <a:rPr lang="en-US" dirty="0"/>
              <a:t>Freiberg disease</a:t>
            </a:r>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3488654199"/>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3BA36F-F167-BB49-BEB4-38BF88F9ECB3}"/>
              </a:ext>
            </a:extLst>
          </p:cNvPr>
          <p:cNvSpPr>
            <a:spLocks noGrp="1"/>
          </p:cNvSpPr>
          <p:nvPr>
            <p:ph type="sldNum" sz="quarter" idx="13"/>
          </p:nvPr>
        </p:nvSpPr>
        <p:spPr/>
        <p:txBody>
          <a:bodyPr/>
          <a:lstStyle/>
          <a:p>
            <a:fld id="{7BCC8D0D-EAEC-449D-9161-023DFF90F2E2}" type="slidenum">
              <a:rPr lang="en-US" smtClean="0"/>
              <a:pPr/>
              <a:t>72</a:t>
            </a:fld>
            <a:endParaRPr lang="en-US" dirty="0"/>
          </a:p>
        </p:txBody>
      </p:sp>
      <p:sp>
        <p:nvSpPr>
          <p:cNvPr id="4" name="Title 3">
            <a:extLst>
              <a:ext uri="{FF2B5EF4-FFF2-40B4-BE49-F238E27FC236}">
                <a16:creationId xmlns:a16="http://schemas.microsoft.com/office/drawing/2014/main" id="{DD4F2B46-0EB4-6848-AC9F-A08B9349F569}"/>
              </a:ext>
            </a:extLst>
          </p:cNvPr>
          <p:cNvSpPr>
            <a:spLocks noGrp="1"/>
          </p:cNvSpPr>
          <p:nvPr>
            <p:ph type="title"/>
          </p:nvPr>
        </p:nvSpPr>
        <p:spPr/>
        <p:txBody>
          <a:bodyPr/>
          <a:lstStyle/>
          <a:p>
            <a:r>
              <a:rPr lang="en-US" dirty="0"/>
              <a:t>Metatarsal Stress Fracture</a:t>
            </a:r>
          </a:p>
        </p:txBody>
      </p:sp>
      <p:sp>
        <p:nvSpPr>
          <p:cNvPr id="6" name="Content Placeholder 5">
            <a:extLst>
              <a:ext uri="{FF2B5EF4-FFF2-40B4-BE49-F238E27FC236}">
                <a16:creationId xmlns:a16="http://schemas.microsoft.com/office/drawing/2014/main" id="{59906395-7CC9-6347-B6A7-07EAF5368FC0}"/>
              </a:ext>
            </a:extLst>
          </p:cNvPr>
          <p:cNvSpPr>
            <a:spLocks noGrp="1"/>
          </p:cNvSpPr>
          <p:nvPr>
            <p:ph idx="1"/>
          </p:nvPr>
        </p:nvSpPr>
        <p:spPr>
          <a:xfrm>
            <a:off x="272109" y="1277666"/>
            <a:ext cx="5293119" cy="5238461"/>
          </a:xfrm>
          <a:solidFill>
            <a:schemeClr val="bg1"/>
          </a:solidFill>
        </p:spPr>
        <p:txBody>
          <a:bodyPr/>
          <a:lstStyle/>
          <a:p>
            <a:r>
              <a:rPr lang="en-US" b="1" dirty="0">
                <a:sym typeface="Wingdings" pitchFamily="2" charset="2"/>
              </a:rPr>
              <a:t>Sports</a:t>
            </a:r>
            <a:r>
              <a:rPr lang="en-US" dirty="0">
                <a:sym typeface="Wingdings" pitchFamily="2" charset="2"/>
              </a:rPr>
              <a:t>: endurance and high-impact sports (running, dancing)</a:t>
            </a:r>
          </a:p>
          <a:p>
            <a:r>
              <a:rPr lang="en-US" b="1" dirty="0">
                <a:sym typeface="Wingdings" pitchFamily="2" charset="2"/>
              </a:rPr>
              <a:t>Mechanism</a:t>
            </a:r>
            <a:r>
              <a:rPr lang="en-US" dirty="0">
                <a:sym typeface="Wingdings" pitchFamily="2" charset="2"/>
              </a:rPr>
              <a:t>: s</a:t>
            </a:r>
            <a:r>
              <a:rPr lang="en-US" dirty="0"/>
              <a:t>ame as tibial stress fractures</a:t>
            </a:r>
            <a:endParaRPr lang="en-US" dirty="0">
              <a:sym typeface="Wingdings" pitchFamily="2" charset="2"/>
            </a:endParaRPr>
          </a:p>
          <a:p>
            <a:r>
              <a:rPr lang="en-US" b="1" dirty="0">
                <a:sym typeface="Wingdings" pitchFamily="2" charset="2"/>
              </a:rPr>
              <a:t>Presentation</a:t>
            </a:r>
            <a:r>
              <a:rPr lang="en-US" dirty="0">
                <a:sym typeface="Wingdings" pitchFamily="2" charset="2"/>
              </a:rPr>
              <a:t>: </a:t>
            </a:r>
            <a:r>
              <a:rPr lang="en-US" dirty="0"/>
              <a:t>usually adolescence, </a:t>
            </a:r>
            <a:r>
              <a:rPr lang="en-US" dirty="0">
                <a:sym typeface="Wingdings" pitchFamily="2" charset="2"/>
              </a:rPr>
              <a:t>very focal, localized, progressive dorsal foot pain, worse with activity, relieved with rest</a:t>
            </a:r>
          </a:p>
          <a:p>
            <a:pPr lvl="1"/>
            <a:r>
              <a:rPr lang="en-US" dirty="0">
                <a:sym typeface="Wingdings" pitchFamily="2" charset="2"/>
              </a:rPr>
              <a:t>2</a:t>
            </a:r>
            <a:r>
              <a:rPr lang="en-US" baseline="30000" dirty="0">
                <a:sym typeface="Wingdings" pitchFamily="2" charset="2"/>
              </a:rPr>
              <a:t>nd</a:t>
            </a:r>
            <a:r>
              <a:rPr lang="en-US" dirty="0">
                <a:sym typeface="Wingdings" pitchFamily="2" charset="2"/>
              </a:rPr>
              <a:t> and 3</a:t>
            </a:r>
            <a:r>
              <a:rPr lang="en-US" baseline="30000" dirty="0">
                <a:sym typeface="Wingdings" pitchFamily="2" charset="2"/>
              </a:rPr>
              <a:t>rd</a:t>
            </a:r>
            <a:r>
              <a:rPr lang="en-US" dirty="0">
                <a:sym typeface="Wingdings" pitchFamily="2" charset="2"/>
              </a:rPr>
              <a:t> metatarsals most common</a:t>
            </a:r>
          </a:p>
          <a:p>
            <a:pPr lvl="1"/>
            <a:r>
              <a:rPr lang="en-US" dirty="0">
                <a:sym typeface="Wingdings" pitchFamily="2" charset="2"/>
              </a:rPr>
              <a:t>5</a:t>
            </a:r>
            <a:r>
              <a:rPr lang="en-US" baseline="30000" dirty="0">
                <a:sym typeface="Wingdings" pitchFamily="2" charset="2"/>
              </a:rPr>
              <a:t>th</a:t>
            </a:r>
            <a:r>
              <a:rPr lang="en-US" dirty="0">
                <a:sym typeface="Wingdings" pitchFamily="2" charset="2"/>
              </a:rPr>
              <a:t> metatarsal rare but risk of nonunion</a:t>
            </a:r>
          </a:p>
          <a:p>
            <a:r>
              <a:rPr lang="en-US" b="1" dirty="0">
                <a:sym typeface="Wingdings" pitchFamily="2" charset="2"/>
              </a:rPr>
              <a:t>Exam</a:t>
            </a:r>
            <a:r>
              <a:rPr lang="en-US" dirty="0">
                <a:sym typeface="Wingdings" pitchFamily="2" charset="2"/>
              </a:rPr>
              <a:t>: localized TTP, +/- mild soft tissue swelling, positive single leg hop, +/- pain with mediolateral compression of metatarsals or axial loading</a:t>
            </a:r>
          </a:p>
          <a:p>
            <a:pPr marL="0" indent="0">
              <a:buNone/>
            </a:pPr>
            <a:endParaRPr lang="en-US" dirty="0"/>
          </a:p>
        </p:txBody>
      </p:sp>
      <p:pic>
        <p:nvPicPr>
          <p:cNvPr id="5122" name="Picture 2" descr="Stress Fractures of the Foot and Ankle - OrthoInfo - AAOS">
            <a:extLst>
              <a:ext uri="{FF2B5EF4-FFF2-40B4-BE49-F238E27FC236}">
                <a16:creationId xmlns:a16="http://schemas.microsoft.com/office/drawing/2014/main" id="{675AF0F9-8C13-054E-8B00-BEEBFC9AA33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5705907" y="29980"/>
            <a:ext cx="3438093" cy="2979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selin's disease: Traction apophysitis of the fifth metatarsal base, a rare  cause of lateral foot pain. - Abstract - Europe PMC">
            <a:extLst>
              <a:ext uri="{FF2B5EF4-FFF2-40B4-BE49-F238E27FC236}">
                <a16:creationId xmlns:a16="http://schemas.microsoft.com/office/drawing/2014/main" id="{EC7FF9BD-1978-2A47-8C7B-C16400394D8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69269" y="2758132"/>
            <a:ext cx="2478801" cy="3494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83430"/>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3BA36F-F167-BB49-BEB4-38BF88F9ECB3}"/>
              </a:ext>
            </a:extLst>
          </p:cNvPr>
          <p:cNvSpPr>
            <a:spLocks noGrp="1"/>
          </p:cNvSpPr>
          <p:nvPr>
            <p:ph type="sldNum" sz="quarter" idx="13"/>
          </p:nvPr>
        </p:nvSpPr>
        <p:spPr/>
        <p:txBody>
          <a:bodyPr/>
          <a:lstStyle/>
          <a:p>
            <a:fld id="{7BCC8D0D-EAEC-449D-9161-023DFF90F2E2}" type="slidenum">
              <a:rPr lang="en-US" smtClean="0"/>
              <a:pPr/>
              <a:t>73</a:t>
            </a:fld>
            <a:endParaRPr lang="en-US" dirty="0"/>
          </a:p>
        </p:txBody>
      </p:sp>
      <p:sp>
        <p:nvSpPr>
          <p:cNvPr id="4" name="Title 3">
            <a:extLst>
              <a:ext uri="{FF2B5EF4-FFF2-40B4-BE49-F238E27FC236}">
                <a16:creationId xmlns:a16="http://schemas.microsoft.com/office/drawing/2014/main" id="{DD4F2B46-0EB4-6848-AC9F-A08B9349F569}"/>
              </a:ext>
            </a:extLst>
          </p:cNvPr>
          <p:cNvSpPr>
            <a:spLocks noGrp="1"/>
          </p:cNvSpPr>
          <p:nvPr>
            <p:ph type="title"/>
          </p:nvPr>
        </p:nvSpPr>
        <p:spPr/>
        <p:txBody>
          <a:bodyPr/>
          <a:lstStyle/>
          <a:p>
            <a:r>
              <a:rPr lang="en-US" dirty="0"/>
              <a:t>Metatarsal Stress Fracture</a:t>
            </a:r>
          </a:p>
        </p:txBody>
      </p:sp>
      <p:sp>
        <p:nvSpPr>
          <p:cNvPr id="6" name="Content Placeholder 5">
            <a:extLst>
              <a:ext uri="{FF2B5EF4-FFF2-40B4-BE49-F238E27FC236}">
                <a16:creationId xmlns:a16="http://schemas.microsoft.com/office/drawing/2014/main" id="{59906395-7CC9-6347-B6A7-07EAF5368FC0}"/>
              </a:ext>
            </a:extLst>
          </p:cNvPr>
          <p:cNvSpPr>
            <a:spLocks noGrp="1"/>
          </p:cNvSpPr>
          <p:nvPr>
            <p:ph idx="1"/>
          </p:nvPr>
        </p:nvSpPr>
        <p:spPr>
          <a:xfrm>
            <a:off x="341042" y="1348006"/>
            <a:ext cx="6571825" cy="4804965"/>
          </a:xfrm>
        </p:spPr>
        <p:txBody>
          <a:bodyPr/>
          <a:lstStyle/>
          <a:p>
            <a:r>
              <a:rPr lang="en-US" b="1" dirty="0"/>
              <a:t>Diagnosis</a:t>
            </a:r>
            <a:r>
              <a:rPr lang="en-US" dirty="0"/>
              <a:t>: XR (top) may be positive (sclerosis, cortical thickening, periosteal reaction) if present for 4-6 weeks, MRI (bottom) recommended when XR negative and there is high suspicion</a:t>
            </a:r>
          </a:p>
          <a:p>
            <a:r>
              <a:rPr lang="en-US" b="1" dirty="0"/>
              <a:t>Plan</a:t>
            </a:r>
            <a:r>
              <a:rPr lang="en-US" dirty="0"/>
              <a:t>: pain-free weight bearing (boot +/- crutches), activity restrictions, gradual return to activities (after 4-6 weeks)</a:t>
            </a:r>
          </a:p>
          <a:p>
            <a:pPr lvl="1"/>
            <a:r>
              <a:rPr lang="en-US" i="1" dirty="0"/>
              <a:t>When to refer</a:t>
            </a:r>
            <a:r>
              <a:rPr lang="en-US" dirty="0"/>
              <a:t>: fracture of proximal 5</a:t>
            </a:r>
            <a:r>
              <a:rPr lang="en-US" baseline="30000" dirty="0"/>
              <a:t>th</a:t>
            </a:r>
            <a:r>
              <a:rPr lang="en-US" dirty="0"/>
              <a:t> metatarsal at diaphyseal-metaphyseal junction (Jones fracture):</a:t>
            </a:r>
            <a:r>
              <a:rPr lang="en-US" dirty="0">
                <a:sym typeface="Wingdings" pitchFamily="2" charset="2"/>
              </a:rPr>
              <a:t> risk of nonunion, may need surgical fixation</a:t>
            </a:r>
            <a:endParaRPr lang="en-US" dirty="0"/>
          </a:p>
          <a:p>
            <a:r>
              <a:rPr lang="en-US" b="1" dirty="0"/>
              <a:t>Prognosis</a:t>
            </a:r>
            <a:r>
              <a:rPr lang="en-US" dirty="0"/>
              <a:t>: if treated complete recovery, if untreated progressive pain (eventually at rest)</a:t>
            </a:r>
          </a:p>
          <a:p>
            <a:r>
              <a:rPr lang="en-US" b="1" dirty="0"/>
              <a:t>Prevention</a:t>
            </a:r>
            <a:r>
              <a:rPr lang="en-US" dirty="0"/>
              <a:t>: same as tibial stress fractures</a:t>
            </a:r>
          </a:p>
          <a:p>
            <a:endParaRPr lang="en-US" b="1" dirty="0"/>
          </a:p>
          <a:p>
            <a:pPr marL="0" indent="0">
              <a:buNone/>
            </a:pPr>
            <a:endParaRPr lang="en-US" dirty="0"/>
          </a:p>
        </p:txBody>
      </p:sp>
      <p:pic>
        <p:nvPicPr>
          <p:cNvPr id="5" name="Picture 4" descr="A picture containing text, X-ray film&#10;&#10;Description automatically generated">
            <a:extLst>
              <a:ext uri="{FF2B5EF4-FFF2-40B4-BE49-F238E27FC236}">
                <a16:creationId xmlns:a16="http://schemas.microsoft.com/office/drawing/2014/main" id="{E41E1B2A-80E0-6742-A729-E5E38C7494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5410" y="126610"/>
            <a:ext cx="1960292" cy="299692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05CEF0B-2C86-404E-9DB9-5D6DD7319F23}"/>
              </a:ext>
            </a:extLst>
          </p:cNvPr>
          <p:cNvPicPr>
            <a:picLocks noChangeAspect="1"/>
          </p:cNvPicPr>
          <p:nvPr/>
        </p:nvPicPr>
        <p:blipFill>
          <a:blip r:embed="rId3"/>
          <a:stretch>
            <a:fillRect/>
          </a:stretch>
        </p:blipFill>
        <p:spPr>
          <a:xfrm>
            <a:off x="6997273" y="3123531"/>
            <a:ext cx="2044700" cy="2959100"/>
          </a:xfrm>
          <a:prstGeom prst="rect">
            <a:avLst/>
          </a:prstGeom>
        </p:spPr>
      </p:pic>
    </p:spTree>
    <p:extLst>
      <p:ext uri="{BB962C8B-B14F-4D97-AF65-F5344CB8AC3E}">
        <p14:creationId xmlns:p14="http://schemas.microsoft.com/office/powerpoint/2010/main" val="611816552"/>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74</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14</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15 year-old male p/w atraumatic lower back pain x 4 weeks.</a:t>
            </a:r>
          </a:p>
          <a:p>
            <a:r>
              <a:rPr lang="en-US" dirty="0"/>
              <a:t>He is a lineman for his high school football team and plays 4-5 times a week.</a:t>
            </a:r>
          </a:p>
          <a:p>
            <a:r>
              <a:rPr lang="en-US" dirty="0"/>
              <a:t>Pain is in the lumbar region, especially on the right side, worse when he plays football and with any back extension, and with some occasional radiation to the buttocks.</a:t>
            </a:r>
          </a:p>
          <a:p>
            <a:r>
              <a:rPr lang="en-US" dirty="0"/>
              <a:t>On exam, his back extension is limited by pain, and he has very tight hamstrings bilaterally. He has a positive Stork test (single-leg lumbar hyperextension) on the right side. </a:t>
            </a:r>
          </a:p>
        </p:txBody>
      </p:sp>
    </p:spTree>
    <p:extLst>
      <p:ext uri="{BB962C8B-B14F-4D97-AF65-F5344CB8AC3E}">
        <p14:creationId xmlns:p14="http://schemas.microsoft.com/office/powerpoint/2010/main" val="3757287679"/>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75</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14</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Lumbar muscle strain</a:t>
            </a:r>
          </a:p>
          <a:p>
            <a:pPr marL="457200" indent="-457200">
              <a:buFont typeface="+mj-lt"/>
              <a:buAutoNum type="alphaUcPeriod"/>
            </a:pPr>
            <a:r>
              <a:rPr lang="en-US" dirty="0"/>
              <a:t>Herniated intervertebral disc</a:t>
            </a:r>
          </a:p>
          <a:p>
            <a:pPr marL="457200" indent="-457200">
              <a:buFont typeface="+mj-lt"/>
              <a:buAutoNum type="alphaUcPeriod"/>
            </a:pPr>
            <a:r>
              <a:rPr lang="en-US" dirty="0"/>
              <a:t>Spondylolysis</a:t>
            </a:r>
          </a:p>
          <a:p>
            <a:pPr marL="457200" indent="-457200">
              <a:buFont typeface="+mj-lt"/>
              <a:buAutoNum type="alphaUcPeriod"/>
            </a:pPr>
            <a:r>
              <a:rPr lang="en-US" dirty="0"/>
              <a:t>Mechanical low back pain</a:t>
            </a:r>
          </a:p>
          <a:p>
            <a:pPr marL="457200" indent="-457200">
              <a:buFont typeface="+mj-lt"/>
              <a:buAutoNum type="alphaUcPeriod"/>
            </a:pPr>
            <a:r>
              <a:rPr lang="en-US" dirty="0"/>
              <a:t>Bone tumor </a:t>
            </a:r>
          </a:p>
        </p:txBody>
      </p:sp>
    </p:spTree>
    <p:extLst>
      <p:ext uri="{BB962C8B-B14F-4D97-AF65-F5344CB8AC3E}">
        <p14:creationId xmlns:p14="http://schemas.microsoft.com/office/powerpoint/2010/main" val="3483017497"/>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76</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14</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Lumbar muscle strain</a:t>
            </a:r>
          </a:p>
          <a:p>
            <a:pPr marL="457200" indent="-457200">
              <a:buFont typeface="+mj-lt"/>
              <a:buAutoNum type="alphaUcPeriod"/>
            </a:pPr>
            <a:r>
              <a:rPr lang="en-US" dirty="0"/>
              <a:t>Herniated intervertebral disc</a:t>
            </a:r>
          </a:p>
          <a:p>
            <a:pPr marL="457200" indent="-457200">
              <a:buFont typeface="+mj-lt"/>
              <a:buAutoNum type="alphaUcPeriod"/>
            </a:pPr>
            <a:r>
              <a:rPr lang="en-US" b="1" dirty="0"/>
              <a:t>Spondylolysis</a:t>
            </a:r>
          </a:p>
          <a:p>
            <a:pPr marL="457200" indent="-457200">
              <a:buFont typeface="+mj-lt"/>
              <a:buAutoNum type="alphaUcPeriod"/>
            </a:pPr>
            <a:r>
              <a:rPr lang="en-US" dirty="0"/>
              <a:t>Mechanical low back pain</a:t>
            </a:r>
          </a:p>
          <a:p>
            <a:pPr marL="457200" indent="-457200">
              <a:buFont typeface="+mj-lt"/>
              <a:buAutoNum type="alphaUcPeriod"/>
            </a:pPr>
            <a:r>
              <a:rPr lang="en-US" dirty="0"/>
              <a:t>Bone tumor </a:t>
            </a:r>
          </a:p>
        </p:txBody>
      </p:sp>
    </p:spTree>
    <p:extLst>
      <p:ext uri="{BB962C8B-B14F-4D97-AF65-F5344CB8AC3E}">
        <p14:creationId xmlns:p14="http://schemas.microsoft.com/office/powerpoint/2010/main" val="2325868880"/>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77</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Spondylolysis</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163456" y="1319170"/>
            <a:ext cx="6088886" cy="5519820"/>
          </a:xfrm>
          <a:solidFill>
            <a:schemeClr val="bg1"/>
          </a:solidFill>
        </p:spPr>
        <p:txBody>
          <a:bodyPr/>
          <a:lstStyle/>
          <a:p>
            <a:r>
              <a:rPr lang="en-US" sz="2000" b="1" dirty="0"/>
              <a:t>Sports</a:t>
            </a:r>
            <a:r>
              <a:rPr lang="en-US" sz="2000" dirty="0"/>
              <a:t>: sports that require hyperextension and rotational loading of spine (gymnastics, diving, linemen, pitching, volleyball)</a:t>
            </a:r>
          </a:p>
          <a:p>
            <a:r>
              <a:rPr lang="en-US" sz="2000" b="1" dirty="0"/>
              <a:t>Mechanism</a:t>
            </a:r>
            <a:r>
              <a:rPr lang="en-US" sz="2000" dirty="0"/>
              <a:t>: repetitive hyperextension of lumbar spine results in stress reaction or fracture of pars interarticularis (</a:t>
            </a:r>
            <a:r>
              <a:rPr lang="en-US" sz="2000" b="1" dirty="0"/>
              <a:t>spondylolysis</a:t>
            </a:r>
            <a:r>
              <a:rPr lang="en-US" sz="2000" dirty="0"/>
              <a:t>) </a:t>
            </a:r>
            <a:r>
              <a:rPr lang="en-US" sz="2000" dirty="0">
                <a:sym typeface="Wingdings" pitchFamily="2" charset="2"/>
              </a:rPr>
              <a:t> may lead to forward translation (slip) of one vertebra over the one beneath it (</a:t>
            </a:r>
            <a:r>
              <a:rPr lang="en-US" sz="2000" b="1" dirty="0">
                <a:sym typeface="Wingdings" pitchFamily="2" charset="2"/>
              </a:rPr>
              <a:t>spondylolisthesis</a:t>
            </a:r>
            <a:r>
              <a:rPr lang="en-US" sz="2000" dirty="0">
                <a:sym typeface="Wingdings" pitchFamily="2" charset="2"/>
              </a:rPr>
              <a:t>)</a:t>
            </a:r>
          </a:p>
          <a:p>
            <a:r>
              <a:rPr lang="en-US" sz="2000" b="1" dirty="0">
                <a:sym typeface="Wingdings" pitchFamily="2" charset="2"/>
              </a:rPr>
              <a:t>Presentation</a:t>
            </a:r>
            <a:r>
              <a:rPr lang="en-US" sz="2000" dirty="0">
                <a:sym typeface="Wingdings" pitchFamily="2" charset="2"/>
              </a:rPr>
              <a:t>: &lt; 16 years old, activity-related lumbar pain, worse with extension, improved with flexion, +/- radiation to buttock or posterior thigh, most commonly L5</a:t>
            </a:r>
          </a:p>
          <a:p>
            <a:r>
              <a:rPr lang="en-US" sz="2000" b="1" dirty="0">
                <a:sym typeface="Wingdings" pitchFamily="2" charset="2"/>
              </a:rPr>
              <a:t>Exam</a:t>
            </a:r>
            <a:r>
              <a:rPr lang="en-US" sz="2000" dirty="0">
                <a:sym typeface="Wingdings" pitchFamily="2" charset="2"/>
              </a:rPr>
              <a:t>: paraspinal tenderness, limited lumbar mobility, pain with extension leading to lumbar lordosis, tight hamstrings, positive Stork test (single-leg lumbar hyperextension)</a:t>
            </a:r>
          </a:p>
          <a:p>
            <a:pPr marL="0" indent="0">
              <a:buNone/>
            </a:pPr>
            <a:endParaRPr lang="en-US" sz="2000" dirty="0">
              <a:sym typeface="Wingdings" pitchFamily="2" charset="2"/>
            </a:endParaRPr>
          </a:p>
        </p:txBody>
      </p:sp>
      <p:pic>
        <p:nvPicPr>
          <p:cNvPr id="1026" name="Picture 2" descr="Spondylolysis and spondylolisthesis ">
            <a:extLst>
              <a:ext uri="{FF2B5EF4-FFF2-40B4-BE49-F238E27FC236}">
                <a16:creationId xmlns:a16="http://schemas.microsoft.com/office/drawing/2014/main" id="{342443BE-C58A-5C4C-AC43-03D08DDE5EA8}"/>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933921" y="43542"/>
            <a:ext cx="1638359" cy="2061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pondylolysis and spondylolisthesis ">
            <a:extLst>
              <a:ext uri="{FF2B5EF4-FFF2-40B4-BE49-F238E27FC236}">
                <a16:creationId xmlns:a16="http://schemas.microsoft.com/office/drawing/2014/main" id="{04B3F939-CD45-484E-B6AD-15274E2CE077}"/>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052503" y="2063686"/>
            <a:ext cx="3080825" cy="2171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B626D06-84C3-4243-A4AA-9D50388493A1}"/>
              </a:ext>
            </a:extLst>
          </p:cNvPr>
          <p:cNvSpPr/>
          <p:nvPr/>
        </p:nvSpPr>
        <p:spPr bwMode="auto">
          <a:xfrm>
            <a:off x="5966086" y="5892800"/>
            <a:ext cx="3135710" cy="965200"/>
          </a:xfrm>
          <a:prstGeom prst="rect">
            <a:avLst/>
          </a:prstGeom>
          <a:solidFill>
            <a:schemeClr val="bg1"/>
          </a:solidFill>
          <a:ln w="19050" algn="ctr">
            <a:solidFill>
              <a:schemeClr val="bg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8" name="Picture 7" descr="A picture containing person, indoor, floor, oven&#10;&#10;Description automatically generated">
            <a:extLst>
              <a:ext uri="{FF2B5EF4-FFF2-40B4-BE49-F238E27FC236}">
                <a16:creationId xmlns:a16="http://schemas.microsoft.com/office/drawing/2014/main" id="{604F6CC0-4DC0-5A48-A16A-57AB8C1062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00201" y="4256564"/>
            <a:ext cx="1937971" cy="2519362"/>
          </a:xfrm>
          <a:prstGeom prst="rect">
            <a:avLst/>
          </a:prstGeom>
        </p:spPr>
      </p:pic>
    </p:spTree>
    <p:extLst>
      <p:ext uri="{BB962C8B-B14F-4D97-AF65-F5344CB8AC3E}">
        <p14:creationId xmlns:p14="http://schemas.microsoft.com/office/powerpoint/2010/main" val="2572866283"/>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78</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Spondylolysis</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80419" y="1207692"/>
            <a:ext cx="6267560" cy="4910334"/>
          </a:xfrm>
        </p:spPr>
        <p:txBody>
          <a:bodyPr/>
          <a:lstStyle/>
          <a:p>
            <a:r>
              <a:rPr lang="en-US" sz="2000" b="1" dirty="0">
                <a:sym typeface="Wingdings" pitchFamily="2" charset="2"/>
              </a:rPr>
              <a:t>Diagnosis</a:t>
            </a:r>
            <a:r>
              <a:rPr lang="en-US" sz="2000" dirty="0">
                <a:sym typeface="Wingdings" pitchFamily="2" charset="2"/>
              </a:rPr>
              <a:t>: requires imaging, AP and lateral XR sufficient (“Scotty dog sign”), SPECT bone scan if XR negative to detect stress reaction</a:t>
            </a:r>
          </a:p>
          <a:p>
            <a:r>
              <a:rPr lang="en-US" sz="2000" b="1" dirty="0">
                <a:sym typeface="Wingdings" pitchFamily="2" charset="2"/>
              </a:rPr>
              <a:t>Plan</a:t>
            </a:r>
            <a:r>
              <a:rPr lang="en-US" sz="2000" dirty="0">
                <a:sym typeface="Wingdings" pitchFamily="2" charset="2"/>
              </a:rPr>
              <a:t>: avoid impact and hyperextension activities (rest), bracing (controversial, may allow earlier RTP), PT (hamstring flexibility, core and back strengthening, postural techniques)</a:t>
            </a:r>
          </a:p>
          <a:p>
            <a:pPr lvl="1"/>
            <a:r>
              <a:rPr lang="en-US" sz="1800" i="1" dirty="0">
                <a:sym typeface="Wingdings" pitchFamily="2" charset="2"/>
              </a:rPr>
              <a:t>When to refer</a:t>
            </a:r>
            <a:r>
              <a:rPr lang="en-US" sz="1800" dirty="0">
                <a:sym typeface="Wingdings" pitchFamily="2" charset="2"/>
              </a:rPr>
              <a:t>: persistent low back pain, </a:t>
            </a:r>
            <a:r>
              <a:rPr lang="en-US" sz="1800" dirty="0"/>
              <a:t>pain with hyperextension on physical exertion, sports-related back pain, </a:t>
            </a:r>
            <a:r>
              <a:rPr lang="en-US" sz="1800" dirty="0">
                <a:sym typeface="Wingdings" pitchFamily="2" charset="2"/>
              </a:rPr>
              <a:t>all spondylolysis/</a:t>
            </a:r>
            <a:r>
              <a:rPr lang="en-US" sz="1800" dirty="0" err="1">
                <a:sym typeface="Wingdings" pitchFamily="2" charset="2"/>
              </a:rPr>
              <a:t>listhesis</a:t>
            </a:r>
            <a:r>
              <a:rPr lang="en-US" sz="1800" dirty="0">
                <a:sym typeface="Wingdings" pitchFamily="2" charset="2"/>
              </a:rPr>
              <a:t> should be referred,</a:t>
            </a:r>
            <a:r>
              <a:rPr lang="en-US" sz="1800" dirty="0"/>
              <a:t> </a:t>
            </a:r>
            <a:r>
              <a:rPr lang="en-US" sz="1800" dirty="0">
                <a:sym typeface="Wingdings" pitchFamily="2" charset="2"/>
              </a:rPr>
              <a:t>high-grade </a:t>
            </a:r>
            <a:r>
              <a:rPr lang="en-US" sz="1800" dirty="0"/>
              <a:t>slips (&gt; 50%) often need surgical treatment</a:t>
            </a:r>
            <a:endParaRPr lang="en-US" sz="1800" dirty="0">
              <a:sym typeface="Wingdings" pitchFamily="2" charset="2"/>
            </a:endParaRPr>
          </a:p>
          <a:p>
            <a:r>
              <a:rPr lang="en-US" sz="2000" b="1" dirty="0">
                <a:sym typeface="Wingdings" pitchFamily="2" charset="2"/>
              </a:rPr>
              <a:t>Prognosis</a:t>
            </a:r>
            <a:r>
              <a:rPr lang="en-US" sz="2000" dirty="0">
                <a:sym typeface="Wingdings" pitchFamily="2" charset="2"/>
              </a:rPr>
              <a:t>: </a:t>
            </a:r>
            <a:r>
              <a:rPr lang="en-US" sz="2000" dirty="0"/>
              <a:t>full RTP expected with proper treatment, </a:t>
            </a:r>
            <a:r>
              <a:rPr lang="en-US" sz="2000" dirty="0">
                <a:sym typeface="Wingdings" pitchFamily="2" charset="2"/>
              </a:rPr>
              <a:t>risk of </a:t>
            </a:r>
            <a:r>
              <a:rPr lang="en-US" sz="2000" dirty="0"/>
              <a:t>spondylolisthesis if untreated</a:t>
            </a:r>
          </a:p>
          <a:p>
            <a:r>
              <a:rPr lang="en-US" sz="2000" b="1" dirty="0"/>
              <a:t>Prevention: </a:t>
            </a:r>
            <a:r>
              <a:rPr lang="en-US" sz="2000" dirty="0"/>
              <a:t>core strength, hamstring flexibility</a:t>
            </a:r>
          </a:p>
          <a:p>
            <a:pPr lvl="1"/>
            <a:endParaRPr lang="en-US" dirty="0">
              <a:sym typeface="Wingdings" pitchFamily="2" charset="2"/>
            </a:endParaRPr>
          </a:p>
          <a:p>
            <a:endParaRPr lang="en-US" sz="2000" dirty="0">
              <a:sym typeface="Wingdings" pitchFamily="2" charset="2"/>
            </a:endParaRPr>
          </a:p>
        </p:txBody>
      </p:sp>
      <p:pic>
        <p:nvPicPr>
          <p:cNvPr id="9" name="Picture 8" descr="Diagram&#10;&#10;Description automatically generated">
            <a:extLst>
              <a:ext uri="{FF2B5EF4-FFF2-40B4-BE49-F238E27FC236}">
                <a16:creationId xmlns:a16="http://schemas.microsoft.com/office/drawing/2014/main" id="{00E1A07A-FDA5-E34F-82D1-00F22A8BA7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1469" y="3603135"/>
            <a:ext cx="2791141" cy="2305725"/>
          </a:xfrm>
          <a:prstGeom prst="rect">
            <a:avLst/>
          </a:prstGeom>
        </p:spPr>
      </p:pic>
      <p:pic>
        <p:nvPicPr>
          <p:cNvPr id="11" name="Picture 10" descr="A picture containing blur&#10;&#10;Description automatically generated">
            <a:extLst>
              <a:ext uri="{FF2B5EF4-FFF2-40B4-BE49-F238E27FC236}">
                <a16:creationId xmlns:a16="http://schemas.microsoft.com/office/drawing/2014/main" id="{9029BE51-E952-6040-A033-412EF87AE7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7007" y="1210586"/>
            <a:ext cx="2640065" cy="2218414"/>
          </a:xfrm>
          <a:prstGeom prst="rect">
            <a:avLst/>
          </a:prstGeom>
        </p:spPr>
      </p:pic>
    </p:spTree>
    <p:extLst>
      <p:ext uri="{BB962C8B-B14F-4D97-AF65-F5344CB8AC3E}">
        <p14:creationId xmlns:p14="http://schemas.microsoft.com/office/powerpoint/2010/main" val="4092911657"/>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79</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15</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17 year-old male p/w lower back pain x 2 weeks.  </a:t>
            </a:r>
          </a:p>
          <a:p>
            <a:r>
              <a:rPr lang="en-US" dirty="0"/>
              <a:t>He plays rugby for his high school team 4 times a week and lifts weights on his own 2 times a week. He cannot recall a particular incident but states he plays “’pretty rough”.</a:t>
            </a:r>
          </a:p>
          <a:p>
            <a:r>
              <a:rPr lang="en-US" dirty="0"/>
              <a:t>He has “shooting” pain in the lower back which radiates down his left leg and is worse with bending over.</a:t>
            </a:r>
          </a:p>
          <a:p>
            <a:r>
              <a:rPr lang="en-US" dirty="0"/>
              <a:t>On exam, he has pain with forward flexion and a positive straight leg raise on the left. His ankle jerk reflex is slightly diminished on the left.</a:t>
            </a:r>
          </a:p>
        </p:txBody>
      </p:sp>
    </p:spTree>
    <p:extLst>
      <p:ext uri="{BB962C8B-B14F-4D97-AF65-F5344CB8AC3E}">
        <p14:creationId xmlns:p14="http://schemas.microsoft.com/office/powerpoint/2010/main" val="14210029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8</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r>
              <a:rPr lang="en-US" dirty="0"/>
              <a:t>10 year-old right-hand dominant male p/w atraumatic right elbow pain x 6 weeks.</a:t>
            </a:r>
          </a:p>
          <a:p>
            <a:r>
              <a:rPr lang="en-US" dirty="0"/>
              <a:t>He is a pitcher for his baseball team, plays 4-5 times a week.</a:t>
            </a:r>
          </a:p>
          <a:p>
            <a:r>
              <a:rPr lang="en-US" dirty="0"/>
              <a:t>Pain is intermittent, worse with pitching/throwing, improved with rest, progressing over the past 4-6 weeks.</a:t>
            </a:r>
          </a:p>
          <a:p>
            <a:r>
              <a:rPr lang="en-US" dirty="0"/>
              <a:t>He reports loss of pitching velocity and accuracy.</a:t>
            </a:r>
          </a:p>
          <a:p>
            <a:r>
              <a:rPr lang="en-US" dirty="0"/>
              <a:t>On exam, TTP over medial epicondyle with mild swelling, limited ROM, and pain with valgus stress testing.</a:t>
            </a:r>
          </a:p>
        </p:txBody>
      </p:sp>
    </p:spTree>
    <p:extLst>
      <p:ext uri="{BB962C8B-B14F-4D97-AF65-F5344CB8AC3E}">
        <p14:creationId xmlns:p14="http://schemas.microsoft.com/office/powerpoint/2010/main" val="2253818182"/>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80</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15</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Lumbar muscle strain</a:t>
            </a:r>
          </a:p>
          <a:p>
            <a:pPr marL="457200" indent="-457200">
              <a:buFont typeface="+mj-lt"/>
              <a:buAutoNum type="alphaUcPeriod"/>
            </a:pPr>
            <a:r>
              <a:rPr lang="en-US" dirty="0"/>
              <a:t>Herniated intervertebral disc</a:t>
            </a:r>
          </a:p>
          <a:p>
            <a:pPr marL="457200" indent="-457200">
              <a:buFont typeface="+mj-lt"/>
              <a:buAutoNum type="alphaUcPeriod"/>
            </a:pPr>
            <a:r>
              <a:rPr lang="en-US" dirty="0"/>
              <a:t>Spondylolysis</a:t>
            </a:r>
          </a:p>
          <a:p>
            <a:pPr marL="457200" indent="-457200">
              <a:buFont typeface="+mj-lt"/>
              <a:buAutoNum type="alphaUcPeriod"/>
            </a:pPr>
            <a:r>
              <a:rPr lang="en-US" dirty="0"/>
              <a:t>Mechanical low back pain</a:t>
            </a:r>
          </a:p>
          <a:p>
            <a:pPr marL="457200" indent="-457200">
              <a:buFont typeface="+mj-lt"/>
              <a:buAutoNum type="alphaUcPeriod"/>
            </a:pPr>
            <a:r>
              <a:rPr lang="en-US" dirty="0"/>
              <a:t>Bone tumor </a:t>
            </a:r>
          </a:p>
        </p:txBody>
      </p:sp>
    </p:spTree>
    <p:extLst>
      <p:ext uri="{BB962C8B-B14F-4D97-AF65-F5344CB8AC3E}">
        <p14:creationId xmlns:p14="http://schemas.microsoft.com/office/powerpoint/2010/main" val="176956335"/>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81</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15</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57200" indent="-457200">
              <a:buFont typeface="+mj-lt"/>
              <a:buAutoNum type="alphaUcPeriod"/>
            </a:pPr>
            <a:r>
              <a:rPr lang="en-US" dirty="0"/>
              <a:t>Lumbar muscle strain</a:t>
            </a:r>
          </a:p>
          <a:p>
            <a:pPr marL="457200" indent="-457200">
              <a:buFont typeface="+mj-lt"/>
              <a:buAutoNum type="alphaUcPeriod"/>
            </a:pPr>
            <a:r>
              <a:rPr lang="en-US" b="1" dirty="0"/>
              <a:t>Herniated intervertebral disc</a:t>
            </a:r>
          </a:p>
          <a:p>
            <a:pPr marL="457200" indent="-457200">
              <a:buFont typeface="+mj-lt"/>
              <a:buAutoNum type="alphaUcPeriod"/>
            </a:pPr>
            <a:r>
              <a:rPr lang="en-US" dirty="0"/>
              <a:t>Spondylolysis</a:t>
            </a:r>
          </a:p>
          <a:p>
            <a:pPr marL="457200" indent="-457200">
              <a:buFont typeface="+mj-lt"/>
              <a:buAutoNum type="alphaUcPeriod"/>
            </a:pPr>
            <a:r>
              <a:rPr lang="en-US" dirty="0"/>
              <a:t>Mechanical low back pain</a:t>
            </a:r>
          </a:p>
          <a:p>
            <a:pPr marL="457200" indent="-457200">
              <a:buFont typeface="+mj-lt"/>
              <a:buAutoNum type="alphaUcPeriod"/>
            </a:pPr>
            <a:r>
              <a:rPr lang="en-US" dirty="0"/>
              <a:t>Bone tumor </a:t>
            </a:r>
          </a:p>
        </p:txBody>
      </p:sp>
    </p:spTree>
    <p:extLst>
      <p:ext uri="{BB962C8B-B14F-4D97-AF65-F5344CB8AC3E}">
        <p14:creationId xmlns:p14="http://schemas.microsoft.com/office/powerpoint/2010/main" val="415154763"/>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82</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Herniated Intervertebral Disc</a:t>
            </a:r>
          </a:p>
        </p:txBody>
      </p:sp>
      <p:sp>
        <p:nvSpPr>
          <p:cNvPr id="5" name="Text Placeholder 4">
            <a:extLst>
              <a:ext uri="{FF2B5EF4-FFF2-40B4-BE49-F238E27FC236}">
                <a16:creationId xmlns:a16="http://schemas.microsoft.com/office/drawing/2014/main" id="{9840E182-2006-FA41-A1C8-5ADE1DB0470F}"/>
              </a:ext>
            </a:extLst>
          </p:cNvPr>
          <p:cNvSpPr>
            <a:spLocks noGrp="1"/>
          </p:cNvSpPr>
          <p:nvPr>
            <p:ph type="body" sz="quarter" idx="15"/>
          </p:nvPr>
        </p:nvSpPr>
        <p:spPr/>
        <p:txBody>
          <a:bodyPr/>
          <a:lstStyle/>
          <a:p>
            <a:r>
              <a:rPr lang="en-US" b="1" dirty="0"/>
              <a:t>Slipped Disc</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9686" y="1482297"/>
            <a:ext cx="5830755" cy="4602926"/>
          </a:xfrm>
        </p:spPr>
        <p:txBody>
          <a:bodyPr/>
          <a:lstStyle/>
          <a:p>
            <a:r>
              <a:rPr lang="en-US" b="1" dirty="0"/>
              <a:t>Sports</a:t>
            </a:r>
            <a:r>
              <a:rPr lang="en-US" dirty="0"/>
              <a:t>: weightlifting, rugby, football, any collision sports </a:t>
            </a:r>
          </a:p>
          <a:p>
            <a:r>
              <a:rPr lang="en-US" b="1" dirty="0"/>
              <a:t>Mechanism</a:t>
            </a:r>
            <a:r>
              <a:rPr lang="en-US" dirty="0"/>
              <a:t>: increased axial forces exerted on the spine during extreme flexion and extension </a:t>
            </a:r>
          </a:p>
          <a:p>
            <a:pPr lvl="1"/>
            <a:r>
              <a:rPr lang="en-US" dirty="0">
                <a:cs typeface="Arial" panose="020B0604020202020204" pitchFamily="34" charset="0"/>
              </a:rPr>
              <a:t>Portion of disc extrudes posteriorly and compresses adjacent spinal cord or exiting spinal nerves</a:t>
            </a:r>
            <a:endParaRPr lang="en-US" dirty="0"/>
          </a:p>
          <a:p>
            <a:r>
              <a:rPr lang="en-US" b="1" dirty="0"/>
              <a:t>Presentation</a:t>
            </a:r>
            <a:r>
              <a:rPr lang="en-US" dirty="0"/>
              <a:t>: usually adolescence, sudden onset “burning” or “shooting” lower back pain, +/- radicular leg pain, pain worse with flexion, most common in L4-L5 and L5-S1</a:t>
            </a:r>
          </a:p>
        </p:txBody>
      </p:sp>
      <p:pic>
        <p:nvPicPr>
          <p:cNvPr id="3074" name="Picture 2" descr="Herniated disk">
            <a:extLst>
              <a:ext uri="{FF2B5EF4-FFF2-40B4-BE49-F238E27FC236}">
                <a16:creationId xmlns:a16="http://schemas.microsoft.com/office/drawing/2014/main" id="{202C8FA9-FF77-9F42-A5D3-1F273CB70DB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78528" y="3742141"/>
            <a:ext cx="1731963" cy="20338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erniated disk">
            <a:extLst>
              <a:ext uri="{FF2B5EF4-FFF2-40B4-BE49-F238E27FC236}">
                <a16:creationId xmlns:a16="http://schemas.microsoft.com/office/drawing/2014/main" id="{47AFA0A2-C039-CF47-92CC-65606A4AB8B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952350" y="394653"/>
            <a:ext cx="1731963" cy="306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54953"/>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83</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Herniated Intervertebral Disc</a:t>
            </a:r>
          </a:p>
        </p:txBody>
      </p:sp>
      <p:sp>
        <p:nvSpPr>
          <p:cNvPr id="5" name="Text Placeholder 4">
            <a:extLst>
              <a:ext uri="{FF2B5EF4-FFF2-40B4-BE49-F238E27FC236}">
                <a16:creationId xmlns:a16="http://schemas.microsoft.com/office/drawing/2014/main" id="{9840E182-2006-FA41-A1C8-5ADE1DB0470F}"/>
              </a:ext>
            </a:extLst>
          </p:cNvPr>
          <p:cNvSpPr>
            <a:spLocks noGrp="1"/>
          </p:cNvSpPr>
          <p:nvPr>
            <p:ph type="body" sz="quarter" idx="15"/>
          </p:nvPr>
        </p:nvSpPr>
        <p:spPr/>
        <p:txBody>
          <a:bodyPr/>
          <a:lstStyle/>
          <a:p>
            <a:r>
              <a:rPr lang="en-US" b="1" dirty="0"/>
              <a:t>Slipped Disc</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395138" y="1998674"/>
            <a:ext cx="8436664" cy="3955922"/>
          </a:xfrm>
        </p:spPr>
        <p:txBody>
          <a:bodyPr/>
          <a:lstStyle/>
          <a:p>
            <a:r>
              <a:rPr lang="en-US" b="1" dirty="0">
                <a:cs typeface="Arial" panose="020B0604020202020204" pitchFamily="34" charset="0"/>
              </a:rPr>
              <a:t>Exam</a:t>
            </a:r>
            <a:r>
              <a:rPr lang="en-US" dirty="0">
                <a:cs typeface="Arial" panose="020B0604020202020204" pitchFamily="34" charset="0"/>
              </a:rPr>
              <a:t>: pain with forward flexion, positive straight leg raise </a:t>
            </a:r>
            <a:endParaRPr lang="en-US" b="1" dirty="0">
              <a:cs typeface="Arial" panose="020B0604020202020204" pitchFamily="34" charset="0"/>
            </a:endParaRPr>
          </a:p>
          <a:p>
            <a:r>
              <a:rPr lang="en-US" b="1" dirty="0">
                <a:cs typeface="Arial" panose="020B0604020202020204" pitchFamily="34" charset="0"/>
              </a:rPr>
              <a:t>Diagnosis</a:t>
            </a:r>
            <a:r>
              <a:rPr lang="en-US" dirty="0">
                <a:cs typeface="Arial" panose="020B0604020202020204" pitchFamily="34" charset="0"/>
              </a:rPr>
              <a:t>: MRI can confirm diagnosis, wait until 4-6 weeks of conservative treatment before imaging (many asymptomatic individuals have disc bulge or protrusion)</a:t>
            </a:r>
          </a:p>
          <a:p>
            <a:r>
              <a:rPr lang="en-US" b="1" dirty="0">
                <a:cs typeface="Arial" panose="020B0604020202020204" pitchFamily="34" charset="0"/>
              </a:rPr>
              <a:t>Plan</a:t>
            </a:r>
            <a:r>
              <a:rPr lang="en-US" dirty="0">
                <a:cs typeface="Arial" panose="020B0604020202020204" pitchFamily="34" charset="0"/>
              </a:rPr>
              <a:t>: activity modification (avoid prolonged inactivity), NSAIDs PRN, PT once pain has improved, epidural corticosteroid injection for persistent symptoms</a:t>
            </a:r>
          </a:p>
          <a:p>
            <a:pPr lvl="1"/>
            <a:r>
              <a:rPr lang="en-US" i="1" dirty="0">
                <a:cs typeface="Arial" panose="020B0604020202020204" pitchFamily="34" charset="0"/>
              </a:rPr>
              <a:t>When to refer</a:t>
            </a:r>
            <a:r>
              <a:rPr lang="en-US" dirty="0">
                <a:cs typeface="Arial" panose="020B0604020202020204" pitchFamily="34" charset="0"/>
              </a:rPr>
              <a:t>: persistent symptoms despite 4-6 weeks of conservative treatment </a:t>
            </a:r>
          </a:p>
          <a:p>
            <a:r>
              <a:rPr lang="en-US" b="1" dirty="0">
                <a:cs typeface="Arial" panose="020B0604020202020204" pitchFamily="34" charset="0"/>
              </a:rPr>
              <a:t>Prognosis</a:t>
            </a:r>
            <a:r>
              <a:rPr lang="en-US" dirty="0">
                <a:cs typeface="Arial" panose="020B0604020202020204" pitchFamily="34" charset="0"/>
              </a:rPr>
              <a:t>: high rate of resolution with conservative care</a:t>
            </a:r>
          </a:p>
          <a:p>
            <a:r>
              <a:rPr lang="en-US" b="1" dirty="0">
                <a:cs typeface="Arial" panose="020B0604020202020204" pitchFamily="34" charset="0"/>
              </a:rPr>
              <a:t>Prevention</a:t>
            </a:r>
            <a:r>
              <a:rPr lang="en-US" dirty="0">
                <a:cs typeface="Arial" panose="020B0604020202020204" pitchFamily="34" charset="0"/>
              </a:rPr>
              <a:t>: proper lifting technique, regular activity</a:t>
            </a:r>
          </a:p>
        </p:txBody>
      </p:sp>
      <p:pic>
        <p:nvPicPr>
          <p:cNvPr id="4098" name="Picture 2" descr="MRI of herniated disk">
            <a:extLst>
              <a:ext uri="{FF2B5EF4-FFF2-40B4-BE49-F238E27FC236}">
                <a16:creationId xmlns:a16="http://schemas.microsoft.com/office/drawing/2014/main" id="{E5C65AB7-CA4E-1A4B-BB05-E8D66B52260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97311" y="205034"/>
            <a:ext cx="1994148" cy="166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21897"/>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84</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Mechanical Low Back Pain</a:t>
            </a:r>
          </a:p>
        </p:txBody>
      </p:sp>
      <p:sp>
        <p:nvSpPr>
          <p:cNvPr id="5" name="Text Placeholder 4">
            <a:extLst>
              <a:ext uri="{FF2B5EF4-FFF2-40B4-BE49-F238E27FC236}">
                <a16:creationId xmlns:a16="http://schemas.microsoft.com/office/drawing/2014/main" id="{9840E182-2006-FA41-A1C8-5ADE1DB0470F}"/>
              </a:ext>
            </a:extLst>
          </p:cNvPr>
          <p:cNvSpPr>
            <a:spLocks noGrp="1"/>
          </p:cNvSpPr>
          <p:nvPr>
            <p:ph type="body" sz="quarter" idx="15"/>
          </p:nvPr>
        </p:nvSpPr>
        <p:spPr/>
        <p:txBody>
          <a:bodyPr/>
          <a:lstStyle/>
          <a:p>
            <a:r>
              <a:rPr lang="en-US" b="1" dirty="0"/>
              <a:t>Also called </a:t>
            </a:r>
            <a:r>
              <a:rPr lang="en-US" b="1" dirty="0" err="1"/>
              <a:t>Hyperlordotic</a:t>
            </a:r>
            <a:r>
              <a:rPr lang="en-US" b="1" dirty="0"/>
              <a:t>, Muscular, or Idiopathic Low Back Pain</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272108" y="1644275"/>
            <a:ext cx="7579120" cy="4904481"/>
          </a:xfrm>
          <a:solidFill>
            <a:schemeClr val="bg1"/>
          </a:solidFill>
        </p:spPr>
        <p:txBody>
          <a:bodyPr/>
          <a:lstStyle/>
          <a:p>
            <a:r>
              <a:rPr lang="en-US" i="1" dirty="0">
                <a:latin typeface="Arial" panose="020B0604020202020204" pitchFamily="34" charset="0"/>
                <a:cs typeface="Arial" panose="020B0604020202020204" pitchFamily="34" charset="0"/>
              </a:rPr>
              <a:t>Most common cause of back pain in children is actually mechanical LBP!</a:t>
            </a:r>
          </a:p>
          <a:p>
            <a:r>
              <a:rPr lang="en-US" b="1" dirty="0"/>
              <a:t>Mechanism</a:t>
            </a:r>
            <a:r>
              <a:rPr lang="en-US" dirty="0"/>
              <a:t>: related to poor mechanics (weak core and hips, lumbar lordosis), rapid growth and inflexibility</a:t>
            </a:r>
          </a:p>
          <a:p>
            <a:r>
              <a:rPr lang="en-US" b="1" dirty="0"/>
              <a:t>Presentation</a:t>
            </a:r>
            <a:r>
              <a:rPr lang="en-US" dirty="0"/>
              <a:t>: any age, chronic and intermittent low back pain, </a:t>
            </a:r>
            <a:r>
              <a:rPr lang="en-US" dirty="0">
                <a:latin typeface="Arial" panose="020B0604020202020204" pitchFamily="34" charset="0"/>
                <a:cs typeface="Arial" panose="020B0604020202020204" pitchFamily="34" charset="0"/>
              </a:rPr>
              <a:t>no identifiable pain generator</a:t>
            </a:r>
            <a:r>
              <a:rPr lang="en-US" dirty="0"/>
              <a:t> </a:t>
            </a:r>
          </a:p>
          <a:p>
            <a:r>
              <a:rPr lang="en-US" b="1" dirty="0"/>
              <a:t>Exam</a:t>
            </a:r>
            <a:r>
              <a:rPr lang="en-US" dirty="0"/>
              <a:t>: increased lumbar lordosis, normal exam, +/- tight hamstrings and hip flexors, weak core and hips</a:t>
            </a:r>
          </a:p>
          <a:p>
            <a:r>
              <a:rPr lang="en-US" b="1" dirty="0"/>
              <a:t>Diagnosis</a:t>
            </a:r>
            <a:r>
              <a:rPr lang="en-US" dirty="0"/>
              <a:t>: clinical, no imaging, dx of exclusion</a:t>
            </a:r>
          </a:p>
          <a:p>
            <a:r>
              <a:rPr lang="en-US" b="1" dirty="0"/>
              <a:t>Plan</a:t>
            </a:r>
            <a:r>
              <a:rPr lang="en-US" dirty="0"/>
              <a:t>: activity modification, PT (core and hip strengthening, stretching), NSAIDs PRN</a:t>
            </a:r>
          </a:p>
          <a:p>
            <a:r>
              <a:rPr lang="en-US" b="1" dirty="0"/>
              <a:t>Prevention</a:t>
            </a:r>
            <a:r>
              <a:rPr lang="en-US" dirty="0"/>
              <a:t>: encourage physical activity, core and hip strength, hamstring and hip flexor flexibility</a:t>
            </a:r>
          </a:p>
          <a:p>
            <a:pPr marL="0" indent="0">
              <a:buNone/>
            </a:pPr>
            <a:endParaRPr lang="en-US" dirty="0"/>
          </a:p>
          <a:p>
            <a:endParaRPr lang="en-US" dirty="0"/>
          </a:p>
        </p:txBody>
      </p:sp>
      <p:pic>
        <p:nvPicPr>
          <p:cNvPr id="7" name="Picture 6" descr="A picture containing text&#10;&#10;Description automatically generated">
            <a:extLst>
              <a:ext uri="{FF2B5EF4-FFF2-40B4-BE49-F238E27FC236}">
                <a16:creationId xmlns:a16="http://schemas.microsoft.com/office/drawing/2014/main" id="{EEB99083-91E1-6E49-9A04-A8D5EDC2C89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886330" y="1644275"/>
            <a:ext cx="1174750" cy="4584700"/>
          </a:xfrm>
          <a:prstGeom prst="rect">
            <a:avLst/>
          </a:prstGeom>
        </p:spPr>
      </p:pic>
    </p:spTree>
    <p:extLst>
      <p:ext uri="{BB962C8B-B14F-4D97-AF65-F5344CB8AC3E}">
        <p14:creationId xmlns:p14="http://schemas.microsoft.com/office/powerpoint/2010/main" val="346264680"/>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99C719-916D-0447-9648-D54A1C0CDB55}"/>
              </a:ext>
            </a:extLst>
          </p:cNvPr>
          <p:cNvSpPr>
            <a:spLocks noGrp="1"/>
          </p:cNvSpPr>
          <p:nvPr>
            <p:ph type="sldNum" sz="quarter" idx="13"/>
          </p:nvPr>
        </p:nvSpPr>
        <p:spPr/>
        <p:txBody>
          <a:bodyPr/>
          <a:lstStyle/>
          <a:p>
            <a:fld id="{7BCC8D0D-EAEC-449D-9161-023DFF90F2E2}" type="slidenum">
              <a:rPr lang="en-US" smtClean="0"/>
              <a:pPr/>
              <a:t>85</a:t>
            </a:fld>
            <a:endParaRPr lang="en-US" dirty="0"/>
          </a:p>
        </p:txBody>
      </p:sp>
      <p:sp>
        <p:nvSpPr>
          <p:cNvPr id="4" name="Title 3">
            <a:extLst>
              <a:ext uri="{FF2B5EF4-FFF2-40B4-BE49-F238E27FC236}">
                <a16:creationId xmlns:a16="http://schemas.microsoft.com/office/drawing/2014/main" id="{FD4F75BB-F8C6-FD45-BBBB-24EA4391B669}"/>
              </a:ext>
            </a:extLst>
          </p:cNvPr>
          <p:cNvSpPr>
            <a:spLocks noGrp="1"/>
          </p:cNvSpPr>
          <p:nvPr>
            <p:ph type="title"/>
          </p:nvPr>
        </p:nvSpPr>
        <p:spPr/>
        <p:txBody>
          <a:bodyPr/>
          <a:lstStyle/>
          <a:p>
            <a:r>
              <a:rPr lang="en-US" dirty="0"/>
              <a:t>Back Pain Red Flag Symptoms</a:t>
            </a:r>
          </a:p>
        </p:txBody>
      </p:sp>
      <p:sp>
        <p:nvSpPr>
          <p:cNvPr id="6" name="Content Placeholder 5">
            <a:extLst>
              <a:ext uri="{FF2B5EF4-FFF2-40B4-BE49-F238E27FC236}">
                <a16:creationId xmlns:a16="http://schemas.microsoft.com/office/drawing/2014/main" id="{92529E3F-5877-1641-8E19-5F3F783207F9}"/>
              </a:ext>
            </a:extLst>
          </p:cNvPr>
          <p:cNvSpPr>
            <a:spLocks noGrp="1"/>
          </p:cNvSpPr>
          <p:nvPr>
            <p:ph idx="1"/>
          </p:nvPr>
        </p:nvSpPr>
        <p:spPr>
          <a:xfrm>
            <a:off x="459686" y="1868557"/>
            <a:ext cx="8466600" cy="4154872"/>
          </a:xfrm>
        </p:spPr>
        <p:txBody>
          <a:bodyPr/>
          <a:lstStyle/>
          <a:p>
            <a:r>
              <a:rPr lang="en-US" dirty="0"/>
              <a:t>Fever, chills, malaise</a:t>
            </a:r>
          </a:p>
          <a:p>
            <a:r>
              <a:rPr lang="en-US" dirty="0"/>
              <a:t>Anorexia, weight loss, decreased appetite</a:t>
            </a:r>
          </a:p>
          <a:p>
            <a:r>
              <a:rPr lang="en-US" dirty="0"/>
              <a:t>Unrelenting pain</a:t>
            </a:r>
          </a:p>
          <a:p>
            <a:r>
              <a:rPr lang="en-US" dirty="0"/>
              <a:t>Night pain</a:t>
            </a:r>
          </a:p>
          <a:p>
            <a:r>
              <a:rPr lang="en-US" dirty="0"/>
              <a:t>Associated radicular signs or symptoms</a:t>
            </a:r>
          </a:p>
          <a:p>
            <a:r>
              <a:rPr lang="en-US" dirty="0"/>
              <a:t>Bowel or bladder dysfunction, saddle paresthesia</a:t>
            </a:r>
          </a:p>
          <a:p>
            <a:r>
              <a:rPr lang="en-US" dirty="0"/>
              <a:t>Focal neurologic deficits</a:t>
            </a:r>
          </a:p>
          <a:p>
            <a:r>
              <a:rPr lang="en-US" b="1" dirty="0"/>
              <a:t>Indications for imaging</a:t>
            </a:r>
            <a:r>
              <a:rPr lang="en-US" dirty="0"/>
              <a:t>: ≤ 4 years, ‘Red Flag’ symptoms, duration of symptoms &gt; 6 weeks</a:t>
            </a:r>
          </a:p>
          <a:p>
            <a:pPr lvl="1"/>
            <a:r>
              <a:rPr lang="en-US" dirty="0"/>
              <a:t>If obtaining  XR, remember to order lumbar XR in standing position</a:t>
            </a:r>
          </a:p>
        </p:txBody>
      </p:sp>
    </p:spTree>
    <p:extLst>
      <p:ext uri="{BB962C8B-B14F-4D97-AF65-F5344CB8AC3E}">
        <p14:creationId xmlns:p14="http://schemas.microsoft.com/office/powerpoint/2010/main" val="4068233126"/>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86</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16</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a:xfrm>
            <a:off x="489500" y="1469484"/>
            <a:ext cx="8137665" cy="4486523"/>
          </a:xfrm>
        </p:spPr>
        <p:txBody>
          <a:bodyPr/>
          <a:lstStyle/>
          <a:p>
            <a:r>
              <a:rPr lang="en-US" dirty="0"/>
              <a:t>A 10 year-old male presents to clinic for a WCC.</a:t>
            </a:r>
          </a:p>
          <a:p>
            <a:r>
              <a:rPr lang="en-US" dirty="0"/>
              <a:t>On chart review, you notice he was seen in sports medicine clinic a year ago for heel pain, and was diagnosed with calcaneal apophysitis, which has now improved.</a:t>
            </a:r>
          </a:p>
          <a:p>
            <a:r>
              <a:rPr lang="en-US" dirty="0"/>
              <a:t>Today, he is complaining of progressive medial elbow pain for the past month, which is worse with throwing.</a:t>
            </a:r>
          </a:p>
          <a:p>
            <a:r>
              <a:rPr lang="en-US" dirty="0"/>
              <a:t>You learn he is a pitcher on a traveling baseball team. He practices 4-5 times a week, and plays two games each weekend, for a total of about 15-16 hours/week, year-round.</a:t>
            </a:r>
          </a:p>
          <a:p>
            <a:r>
              <a:rPr lang="en-US" dirty="0"/>
              <a:t>His parents are really excited because he was selected for the state’s All-Star Little League tournament team and they hope he can get an athletic scholarship to play in college.</a:t>
            </a:r>
          </a:p>
        </p:txBody>
      </p:sp>
    </p:spTree>
    <p:extLst>
      <p:ext uri="{BB962C8B-B14F-4D97-AF65-F5344CB8AC3E}">
        <p14:creationId xmlns:p14="http://schemas.microsoft.com/office/powerpoint/2010/main" val="3716770807"/>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87</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16</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a:xfrm>
            <a:off x="453585" y="1319070"/>
            <a:ext cx="8461815" cy="4621697"/>
          </a:xfrm>
        </p:spPr>
        <p:txBody>
          <a:bodyPr/>
          <a:lstStyle/>
          <a:p>
            <a:pPr marL="0" indent="0">
              <a:buNone/>
            </a:pPr>
            <a:r>
              <a:rPr lang="en-US" sz="2000" dirty="0"/>
              <a:t>What type of anticipatory guidance do you provide? </a:t>
            </a:r>
            <a:r>
              <a:rPr lang="en-US" sz="2000" i="1" dirty="0"/>
              <a:t>Select all that apply.</a:t>
            </a:r>
          </a:p>
          <a:p>
            <a:pPr marL="0" indent="0">
              <a:buNone/>
            </a:pPr>
            <a:endParaRPr lang="en-US" sz="2000" dirty="0"/>
          </a:p>
          <a:p>
            <a:pPr marL="457200" indent="-457200">
              <a:buFont typeface="+mj-lt"/>
              <a:buAutoNum type="alphaUcPeriod"/>
            </a:pPr>
            <a:r>
              <a:rPr lang="en-US" sz="2000" dirty="0"/>
              <a:t>Focusing exclusively on baseball right now will increase his chances to play in college</a:t>
            </a:r>
          </a:p>
          <a:p>
            <a:pPr marL="457200" indent="-457200">
              <a:buFont typeface="+mj-lt"/>
              <a:buAutoNum type="alphaUcPeriod"/>
            </a:pPr>
            <a:r>
              <a:rPr lang="en-US" sz="2000" dirty="0"/>
              <a:t>Participating in multiple sports at least until puberty will reduce his risk of injuries, anxiety, and burnout</a:t>
            </a:r>
          </a:p>
          <a:p>
            <a:pPr marL="457200" indent="-457200">
              <a:buFont typeface="+mj-lt"/>
              <a:buAutoNum type="alphaUcPeriod"/>
            </a:pPr>
            <a:r>
              <a:rPr lang="en-US" sz="2000" dirty="0"/>
              <a:t>Participating in &lt; 15 hours per week of organized sports is recommended at his age</a:t>
            </a:r>
          </a:p>
          <a:p>
            <a:pPr marL="457200" indent="-457200">
              <a:buFont typeface="+mj-lt"/>
              <a:buAutoNum type="alphaUcPeriod"/>
            </a:pPr>
            <a:r>
              <a:rPr lang="en-US" sz="2000" dirty="0"/>
              <a:t>Specializing in baseball later in adolescence will increase his chances to play at an elite level</a:t>
            </a:r>
          </a:p>
          <a:p>
            <a:pPr marL="457200" indent="-457200">
              <a:buFont typeface="+mj-lt"/>
              <a:buAutoNum type="alphaUcPeriod"/>
            </a:pPr>
            <a:r>
              <a:rPr lang="en-US" sz="2000" dirty="0"/>
              <a:t>Taking at least 3 months off throughout the year will reduce his risk of injuries, anxiety, and burnout</a:t>
            </a:r>
          </a:p>
          <a:p>
            <a:pPr marL="0" indent="0">
              <a:buNone/>
            </a:pPr>
            <a:endParaRPr lang="en-US" sz="2000" dirty="0"/>
          </a:p>
        </p:txBody>
      </p:sp>
    </p:spTree>
    <p:extLst>
      <p:ext uri="{BB962C8B-B14F-4D97-AF65-F5344CB8AC3E}">
        <p14:creationId xmlns:p14="http://schemas.microsoft.com/office/powerpoint/2010/main" val="2749723125"/>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88</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16</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a:xfrm>
            <a:off x="453585" y="1319070"/>
            <a:ext cx="8461815" cy="4621697"/>
          </a:xfrm>
        </p:spPr>
        <p:txBody>
          <a:bodyPr/>
          <a:lstStyle/>
          <a:p>
            <a:pPr marL="0" indent="0">
              <a:buNone/>
            </a:pPr>
            <a:r>
              <a:rPr lang="en-US" sz="2000" dirty="0"/>
              <a:t>What type of anticipatory guidance do you provide? </a:t>
            </a:r>
            <a:r>
              <a:rPr lang="en-US" sz="2000" i="1" dirty="0"/>
              <a:t>Select all that apply.</a:t>
            </a:r>
          </a:p>
          <a:p>
            <a:pPr marL="0" indent="0">
              <a:buNone/>
            </a:pPr>
            <a:endParaRPr lang="en-US" sz="2000" dirty="0"/>
          </a:p>
          <a:p>
            <a:pPr marL="457200" indent="-457200">
              <a:buFont typeface="+mj-lt"/>
              <a:buAutoNum type="alphaUcPeriod"/>
            </a:pPr>
            <a:r>
              <a:rPr lang="en-US" sz="2000" dirty="0"/>
              <a:t>Focusing exclusively on baseball right now will increase his chances to play in college</a:t>
            </a:r>
          </a:p>
          <a:p>
            <a:pPr marL="457200" indent="-457200">
              <a:buFont typeface="+mj-lt"/>
              <a:buAutoNum type="alphaUcPeriod"/>
            </a:pPr>
            <a:r>
              <a:rPr lang="en-US" sz="2000" b="1" dirty="0"/>
              <a:t>Participating in multiple sports at least until puberty will reduce his risk of injuries, anxiety, and burnout</a:t>
            </a:r>
          </a:p>
          <a:p>
            <a:pPr marL="457200" indent="-457200">
              <a:buFont typeface="+mj-lt"/>
              <a:buAutoNum type="alphaUcPeriod"/>
            </a:pPr>
            <a:r>
              <a:rPr lang="en-US" sz="2000" dirty="0"/>
              <a:t>Participating in &lt; 15 hours per week of organized sports is recommended at his age</a:t>
            </a:r>
          </a:p>
          <a:p>
            <a:pPr marL="457200" indent="-457200">
              <a:buFont typeface="+mj-lt"/>
              <a:buAutoNum type="alphaUcPeriod"/>
            </a:pPr>
            <a:r>
              <a:rPr lang="en-US" sz="2000" b="1" dirty="0"/>
              <a:t>Specializing in baseball later in adolescence will increase his chances to play at an elite level</a:t>
            </a:r>
          </a:p>
          <a:p>
            <a:pPr marL="457200" indent="-457200">
              <a:buFont typeface="+mj-lt"/>
              <a:buAutoNum type="alphaUcPeriod"/>
            </a:pPr>
            <a:r>
              <a:rPr lang="en-US" sz="2000" b="1" dirty="0"/>
              <a:t>Taking at least 3 months off throughout the year will reduce his risk of injuries, anxiety, and burnout</a:t>
            </a:r>
          </a:p>
          <a:p>
            <a:pPr marL="0" indent="0">
              <a:buNone/>
            </a:pPr>
            <a:endParaRPr lang="en-US" sz="2000" dirty="0"/>
          </a:p>
        </p:txBody>
      </p:sp>
    </p:spTree>
    <p:extLst>
      <p:ext uri="{BB962C8B-B14F-4D97-AF65-F5344CB8AC3E}">
        <p14:creationId xmlns:p14="http://schemas.microsoft.com/office/powerpoint/2010/main" val="934166195"/>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B2492C-AC9A-3E47-8160-DC259E4B5D4E}"/>
              </a:ext>
            </a:extLst>
          </p:cNvPr>
          <p:cNvSpPr>
            <a:spLocks noGrp="1"/>
          </p:cNvSpPr>
          <p:nvPr>
            <p:ph type="sldNum" sz="quarter" idx="13"/>
          </p:nvPr>
        </p:nvSpPr>
        <p:spPr/>
        <p:txBody>
          <a:bodyPr/>
          <a:lstStyle/>
          <a:p>
            <a:fld id="{7BCC8D0D-EAEC-449D-9161-023DFF90F2E2}" type="slidenum">
              <a:rPr lang="en-US" smtClean="0"/>
              <a:pPr/>
              <a:t>89</a:t>
            </a:fld>
            <a:endParaRPr lang="en-US" dirty="0"/>
          </a:p>
        </p:txBody>
      </p:sp>
      <p:sp>
        <p:nvSpPr>
          <p:cNvPr id="4" name="Title 3">
            <a:extLst>
              <a:ext uri="{FF2B5EF4-FFF2-40B4-BE49-F238E27FC236}">
                <a16:creationId xmlns:a16="http://schemas.microsoft.com/office/drawing/2014/main" id="{0A7CB383-02DB-B943-A5DE-2CF7F002B9D5}"/>
              </a:ext>
            </a:extLst>
          </p:cNvPr>
          <p:cNvSpPr>
            <a:spLocks noGrp="1"/>
          </p:cNvSpPr>
          <p:nvPr>
            <p:ph type="title"/>
          </p:nvPr>
        </p:nvSpPr>
        <p:spPr/>
        <p:txBody>
          <a:bodyPr/>
          <a:lstStyle/>
          <a:p>
            <a:r>
              <a:rPr lang="en-US" dirty="0"/>
              <a:t>Early Sport Specialization</a:t>
            </a:r>
          </a:p>
        </p:txBody>
      </p:sp>
      <p:sp>
        <p:nvSpPr>
          <p:cNvPr id="6" name="Content Placeholder 5">
            <a:extLst>
              <a:ext uri="{FF2B5EF4-FFF2-40B4-BE49-F238E27FC236}">
                <a16:creationId xmlns:a16="http://schemas.microsoft.com/office/drawing/2014/main" id="{7CAB3DE1-31D9-CC43-90B8-CCA6C6AE362A}"/>
              </a:ext>
            </a:extLst>
          </p:cNvPr>
          <p:cNvSpPr>
            <a:spLocks noGrp="1"/>
          </p:cNvSpPr>
          <p:nvPr>
            <p:ph idx="1"/>
          </p:nvPr>
        </p:nvSpPr>
        <p:spPr>
          <a:xfrm>
            <a:off x="459687" y="1578997"/>
            <a:ext cx="8167478" cy="4334123"/>
          </a:xfrm>
        </p:spPr>
        <p:txBody>
          <a:bodyPr/>
          <a:lstStyle/>
          <a:p>
            <a:r>
              <a:rPr lang="en-US" b="1" dirty="0"/>
              <a:t>Definitions</a:t>
            </a:r>
          </a:p>
          <a:p>
            <a:pPr lvl="1"/>
            <a:r>
              <a:rPr lang="en-US" dirty="0"/>
              <a:t>Long-term high-level training in a single sport </a:t>
            </a:r>
          </a:p>
          <a:p>
            <a:pPr lvl="1"/>
            <a:r>
              <a:rPr lang="en-US" dirty="0"/>
              <a:t>Year-round participation (&gt; 8 months/year), multiple teams</a:t>
            </a:r>
          </a:p>
          <a:p>
            <a:pPr lvl="1"/>
            <a:r>
              <a:rPr lang="en-US" dirty="0"/>
              <a:t>No consensus about specific age for "early" sports specialization: &lt;12 years (AOSSM) vs. before adolescence (AAP/AMSSM)</a:t>
            </a:r>
            <a:endParaRPr lang="en-US" b="1" dirty="0"/>
          </a:p>
          <a:p>
            <a:endParaRPr lang="en-US" b="1" dirty="0"/>
          </a:p>
          <a:p>
            <a:r>
              <a:rPr lang="en-US" b="1" dirty="0"/>
              <a:t>Outcomes</a:t>
            </a:r>
          </a:p>
          <a:p>
            <a:pPr lvl="1"/>
            <a:r>
              <a:rPr lang="en-US" dirty="0"/>
              <a:t>Increased risk of overuse injuries</a:t>
            </a:r>
          </a:p>
          <a:p>
            <a:pPr lvl="1"/>
            <a:r>
              <a:rPr lang="en-US" dirty="0"/>
              <a:t>Increased risk of physical, emotional, and social problems</a:t>
            </a:r>
          </a:p>
          <a:p>
            <a:pPr lvl="1"/>
            <a:r>
              <a:rPr lang="en-US" dirty="0"/>
              <a:t>Increased risk of anxiety, depression, and attrition / early retirement from sports </a:t>
            </a:r>
          </a:p>
          <a:p>
            <a:pPr lvl="1"/>
            <a:endParaRPr lang="en-US" dirty="0"/>
          </a:p>
          <a:p>
            <a:pPr lvl="1"/>
            <a:endParaRPr lang="en-US" dirty="0"/>
          </a:p>
        </p:txBody>
      </p:sp>
    </p:spTree>
    <p:extLst>
      <p:ext uri="{BB962C8B-B14F-4D97-AF65-F5344CB8AC3E}">
        <p14:creationId xmlns:p14="http://schemas.microsoft.com/office/powerpoint/2010/main" val="30565433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9</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p:txBody>
          <a:bodyPr/>
          <a:lstStyle/>
          <a:p>
            <a:pPr marL="0" indent="0">
              <a:buNone/>
            </a:pPr>
            <a:r>
              <a:rPr lang="en-US" dirty="0"/>
              <a:t>What is the most likely diagnosis?</a:t>
            </a:r>
          </a:p>
          <a:p>
            <a:pPr marL="0" indent="0">
              <a:buNone/>
            </a:pPr>
            <a:endParaRPr lang="en-US" dirty="0"/>
          </a:p>
          <a:p>
            <a:pPr marL="468312" indent="-457200">
              <a:buFont typeface="+mj-lt"/>
              <a:buAutoNum type="alphaUcPeriod"/>
            </a:pPr>
            <a:r>
              <a:rPr lang="en-US" dirty="0"/>
              <a:t>Flexor-pronator tendinitis</a:t>
            </a:r>
          </a:p>
          <a:p>
            <a:pPr marL="468312" indent="-457200">
              <a:buFont typeface="+mj-lt"/>
              <a:buAutoNum type="alphaUcPeriod"/>
            </a:pPr>
            <a:r>
              <a:rPr lang="en-US" dirty="0"/>
              <a:t>Ulnar collateral ligament sprain</a:t>
            </a:r>
          </a:p>
          <a:p>
            <a:pPr marL="468312" indent="-457200">
              <a:buFont typeface="+mj-lt"/>
              <a:buAutoNum type="alphaUcPeriod"/>
            </a:pPr>
            <a:r>
              <a:rPr lang="en-US" dirty="0"/>
              <a:t>Osteochondritis dissecans of capitellum</a:t>
            </a:r>
          </a:p>
          <a:p>
            <a:pPr marL="468312" indent="-457200">
              <a:buFont typeface="+mj-lt"/>
              <a:buAutoNum type="alphaUcPeriod"/>
            </a:pPr>
            <a:r>
              <a:rPr lang="en-US" dirty="0"/>
              <a:t>Medial epicondyle apophysitis</a:t>
            </a:r>
          </a:p>
          <a:p>
            <a:pPr marL="468312" indent="-457200">
              <a:buFont typeface="+mj-lt"/>
              <a:buAutoNum type="alphaUcPeriod"/>
            </a:pPr>
            <a:r>
              <a:rPr lang="en-US" dirty="0"/>
              <a:t>Ulnar neuritis</a:t>
            </a:r>
          </a:p>
        </p:txBody>
      </p:sp>
    </p:spTree>
    <p:extLst>
      <p:ext uri="{BB962C8B-B14F-4D97-AF65-F5344CB8AC3E}">
        <p14:creationId xmlns:p14="http://schemas.microsoft.com/office/powerpoint/2010/main" val="2439270901"/>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B41F11-2496-ED42-B977-798FF76F3C91}"/>
              </a:ext>
            </a:extLst>
          </p:cNvPr>
          <p:cNvSpPr>
            <a:spLocks noGrp="1"/>
          </p:cNvSpPr>
          <p:nvPr>
            <p:ph type="sldNum" sz="quarter" idx="13"/>
          </p:nvPr>
        </p:nvSpPr>
        <p:spPr/>
        <p:txBody>
          <a:bodyPr/>
          <a:lstStyle/>
          <a:p>
            <a:fld id="{7BCC8D0D-EAEC-449D-9161-023DFF90F2E2}" type="slidenum">
              <a:rPr lang="en-US" smtClean="0"/>
              <a:pPr/>
              <a:t>90</a:t>
            </a:fld>
            <a:endParaRPr lang="en-US" dirty="0"/>
          </a:p>
        </p:txBody>
      </p:sp>
      <p:sp>
        <p:nvSpPr>
          <p:cNvPr id="4" name="Title 3">
            <a:extLst>
              <a:ext uri="{FF2B5EF4-FFF2-40B4-BE49-F238E27FC236}">
                <a16:creationId xmlns:a16="http://schemas.microsoft.com/office/drawing/2014/main" id="{8D1B3CB7-8CF7-5E46-B641-A0B174C3A8CA}"/>
              </a:ext>
            </a:extLst>
          </p:cNvPr>
          <p:cNvSpPr>
            <a:spLocks noGrp="1"/>
          </p:cNvSpPr>
          <p:nvPr>
            <p:ph type="title"/>
          </p:nvPr>
        </p:nvSpPr>
        <p:spPr/>
        <p:txBody>
          <a:bodyPr/>
          <a:lstStyle/>
          <a:p>
            <a:r>
              <a:rPr lang="en-US" dirty="0"/>
              <a:t>Guidance for the Pediatrician</a:t>
            </a:r>
          </a:p>
        </p:txBody>
      </p:sp>
      <p:sp>
        <p:nvSpPr>
          <p:cNvPr id="5" name="Text Placeholder 4">
            <a:extLst>
              <a:ext uri="{FF2B5EF4-FFF2-40B4-BE49-F238E27FC236}">
                <a16:creationId xmlns:a16="http://schemas.microsoft.com/office/drawing/2014/main" id="{28F9B3AB-27A4-B94D-86E8-4FE62D171564}"/>
              </a:ext>
            </a:extLst>
          </p:cNvPr>
          <p:cNvSpPr>
            <a:spLocks noGrp="1"/>
          </p:cNvSpPr>
          <p:nvPr>
            <p:ph type="body" sz="quarter" idx="15"/>
          </p:nvPr>
        </p:nvSpPr>
        <p:spPr/>
        <p:txBody>
          <a:bodyPr/>
          <a:lstStyle/>
          <a:p>
            <a:r>
              <a:rPr lang="en-US" b="1" dirty="0"/>
              <a:t>Adapted from the AAP Clinical Report on Sports Specialization (2016)</a:t>
            </a:r>
          </a:p>
        </p:txBody>
      </p:sp>
      <p:sp>
        <p:nvSpPr>
          <p:cNvPr id="6" name="Content Placeholder 5">
            <a:extLst>
              <a:ext uri="{FF2B5EF4-FFF2-40B4-BE49-F238E27FC236}">
                <a16:creationId xmlns:a16="http://schemas.microsoft.com/office/drawing/2014/main" id="{48B796EC-59B3-8B4E-8FD1-39ADCCD94DE9}"/>
              </a:ext>
            </a:extLst>
          </p:cNvPr>
          <p:cNvSpPr>
            <a:spLocks noGrp="1"/>
          </p:cNvSpPr>
          <p:nvPr>
            <p:ph idx="1"/>
          </p:nvPr>
        </p:nvSpPr>
        <p:spPr>
          <a:xfrm>
            <a:off x="459686" y="1624717"/>
            <a:ext cx="8137665" cy="4353826"/>
          </a:xfrm>
        </p:spPr>
        <p:txBody>
          <a:bodyPr/>
          <a:lstStyle/>
          <a:p>
            <a:pPr marL="457200" indent="-457200">
              <a:buFont typeface="+mj-lt"/>
              <a:buAutoNum type="arabicPeriod"/>
            </a:pPr>
            <a:r>
              <a:rPr lang="en-US" sz="2000" dirty="0"/>
              <a:t>The primary focus of sports for young athletes should be to </a:t>
            </a:r>
            <a:r>
              <a:rPr lang="en-US" sz="2000" b="1" dirty="0"/>
              <a:t>have fun </a:t>
            </a:r>
            <a:r>
              <a:rPr lang="en-US" sz="2000" dirty="0"/>
              <a:t>and </a:t>
            </a:r>
            <a:r>
              <a:rPr lang="en-US" sz="2000" b="1" dirty="0"/>
              <a:t>learn lifelong physical activity skills</a:t>
            </a:r>
            <a:r>
              <a:rPr lang="en-US" sz="2000" dirty="0"/>
              <a:t>. Encourage</a:t>
            </a:r>
            <a:r>
              <a:rPr lang="en-US" sz="2000" b="1" dirty="0"/>
              <a:t> free, unstructured </a:t>
            </a:r>
            <a:r>
              <a:rPr lang="en-US" sz="2000" dirty="0"/>
              <a:t>play.</a:t>
            </a:r>
          </a:p>
          <a:p>
            <a:pPr marL="457200" indent="-457200">
              <a:buFont typeface="+mj-lt"/>
              <a:buAutoNum type="arabicPeriod"/>
            </a:pPr>
            <a:r>
              <a:rPr lang="en-US" sz="2000" dirty="0"/>
              <a:t>No clear evidence yet, but some have proposed: participation in hours of organized sports per week </a:t>
            </a:r>
            <a:r>
              <a:rPr lang="en-US" sz="2000" b="1" dirty="0"/>
              <a:t>&lt; age in years </a:t>
            </a:r>
          </a:p>
          <a:p>
            <a:pPr marL="457200" indent="-457200">
              <a:buFont typeface="+mj-lt"/>
              <a:buAutoNum type="arabicPeriod"/>
            </a:pPr>
            <a:r>
              <a:rPr lang="en-US" sz="2000" dirty="0"/>
              <a:t>Participating in </a:t>
            </a:r>
            <a:r>
              <a:rPr lang="en-US" sz="2000" b="1" dirty="0"/>
              <a:t>multiple sports</a:t>
            </a:r>
            <a:r>
              <a:rPr lang="en-US" sz="2000" dirty="0"/>
              <a:t>, at least until puberty, </a:t>
            </a:r>
            <a:r>
              <a:rPr lang="en-US" sz="2000" b="1" dirty="0"/>
              <a:t>decreases the chances </a:t>
            </a:r>
            <a:r>
              <a:rPr lang="en-US" sz="2000" dirty="0"/>
              <a:t>of injuries, stress, and burnout in young athletes.</a:t>
            </a:r>
          </a:p>
          <a:p>
            <a:pPr marL="457200" indent="-457200">
              <a:buFont typeface="+mj-lt"/>
              <a:buAutoNum type="arabicPeriod"/>
            </a:pPr>
            <a:r>
              <a:rPr lang="en-US" sz="2000" dirty="0"/>
              <a:t>For most sports, specializing in a sport </a:t>
            </a:r>
            <a:r>
              <a:rPr lang="en-US" sz="2000" b="1" dirty="0"/>
              <a:t>later</a:t>
            </a:r>
            <a:r>
              <a:rPr lang="en-US" sz="2000" dirty="0"/>
              <a:t> (ie, </a:t>
            </a:r>
            <a:r>
              <a:rPr lang="en-US" sz="2000" b="1" dirty="0"/>
              <a:t>late adolescence, ~15-16 years</a:t>
            </a:r>
            <a:r>
              <a:rPr lang="en-US" sz="2000" dirty="0"/>
              <a:t>) may lead to a higher chance of the young athlete accomplishing his or her athletic goals. </a:t>
            </a:r>
          </a:p>
          <a:p>
            <a:pPr marL="457200" indent="-457200">
              <a:buFont typeface="+mj-lt"/>
              <a:buAutoNum type="arabicPeriod"/>
            </a:pPr>
            <a:r>
              <a:rPr lang="en-US" sz="2000" b="1" dirty="0"/>
              <a:t>Early diversification </a:t>
            </a:r>
            <a:r>
              <a:rPr lang="en-US" sz="2000" dirty="0"/>
              <a:t>and </a:t>
            </a:r>
            <a:r>
              <a:rPr lang="en-US" sz="2000" b="1" dirty="0"/>
              <a:t>later specialization </a:t>
            </a:r>
            <a:r>
              <a:rPr lang="en-US" sz="2000" dirty="0"/>
              <a:t>provides for a greater chance of lifetime sports involvement, lifetime physical fitness, and possibly elite participation. </a:t>
            </a:r>
          </a:p>
          <a:p>
            <a:endParaRPr lang="en-US" sz="2000" dirty="0"/>
          </a:p>
        </p:txBody>
      </p:sp>
    </p:spTree>
    <p:extLst>
      <p:ext uri="{BB962C8B-B14F-4D97-AF65-F5344CB8AC3E}">
        <p14:creationId xmlns:p14="http://schemas.microsoft.com/office/powerpoint/2010/main" val="1361910851"/>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B41F11-2496-ED42-B977-798FF76F3C91}"/>
              </a:ext>
            </a:extLst>
          </p:cNvPr>
          <p:cNvSpPr>
            <a:spLocks noGrp="1"/>
          </p:cNvSpPr>
          <p:nvPr>
            <p:ph type="sldNum" sz="quarter" idx="13"/>
          </p:nvPr>
        </p:nvSpPr>
        <p:spPr/>
        <p:txBody>
          <a:bodyPr/>
          <a:lstStyle/>
          <a:p>
            <a:fld id="{7BCC8D0D-EAEC-449D-9161-023DFF90F2E2}" type="slidenum">
              <a:rPr lang="en-US" smtClean="0"/>
              <a:pPr/>
              <a:t>91</a:t>
            </a:fld>
            <a:endParaRPr lang="en-US" dirty="0"/>
          </a:p>
        </p:txBody>
      </p:sp>
      <p:sp>
        <p:nvSpPr>
          <p:cNvPr id="4" name="Title 3">
            <a:extLst>
              <a:ext uri="{FF2B5EF4-FFF2-40B4-BE49-F238E27FC236}">
                <a16:creationId xmlns:a16="http://schemas.microsoft.com/office/drawing/2014/main" id="{8D1B3CB7-8CF7-5E46-B641-A0B174C3A8CA}"/>
              </a:ext>
            </a:extLst>
          </p:cNvPr>
          <p:cNvSpPr>
            <a:spLocks noGrp="1"/>
          </p:cNvSpPr>
          <p:nvPr>
            <p:ph type="title"/>
          </p:nvPr>
        </p:nvSpPr>
        <p:spPr/>
        <p:txBody>
          <a:bodyPr/>
          <a:lstStyle/>
          <a:p>
            <a:r>
              <a:rPr lang="en-US" dirty="0"/>
              <a:t>Guidance for the Pediatrician</a:t>
            </a:r>
          </a:p>
        </p:txBody>
      </p:sp>
      <p:sp>
        <p:nvSpPr>
          <p:cNvPr id="6" name="Content Placeholder 5">
            <a:extLst>
              <a:ext uri="{FF2B5EF4-FFF2-40B4-BE49-F238E27FC236}">
                <a16:creationId xmlns:a16="http://schemas.microsoft.com/office/drawing/2014/main" id="{48B796EC-59B3-8B4E-8FD1-39ADCCD94DE9}"/>
              </a:ext>
            </a:extLst>
          </p:cNvPr>
          <p:cNvSpPr>
            <a:spLocks noGrp="1"/>
          </p:cNvSpPr>
          <p:nvPr>
            <p:ph idx="1"/>
          </p:nvPr>
        </p:nvSpPr>
        <p:spPr>
          <a:xfrm>
            <a:off x="459686" y="1670437"/>
            <a:ext cx="8364274" cy="4233290"/>
          </a:xfrm>
        </p:spPr>
        <p:txBody>
          <a:bodyPr/>
          <a:lstStyle/>
          <a:p>
            <a:pPr marL="457200" indent="-457200">
              <a:buFont typeface="+mj-lt"/>
              <a:buAutoNum type="arabicPeriod" startAt="6"/>
            </a:pPr>
            <a:r>
              <a:rPr lang="en-US" sz="2000" dirty="0"/>
              <a:t>Having </a:t>
            </a:r>
            <a:r>
              <a:rPr lang="en-US" sz="2000" b="1" dirty="0"/>
              <a:t>at least a total of 3 months off throughout the year</a:t>
            </a:r>
            <a:r>
              <a:rPr lang="en-US" sz="2000" dirty="0"/>
              <a:t>, in increments of 1 month, from their particular sport of interest will allow for athletes’ physical and psychological recovery. They can still </a:t>
            </a:r>
            <a:r>
              <a:rPr lang="en-US" sz="2000" b="1" dirty="0"/>
              <a:t>remain active in other activities </a:t>
            </a:r>
            <a:r>
              <a:rPr lang="en-US" sz="2000" dirty="0"/>
              <a:t>to meet physical activity guidelines during the time off. </a:t>
            </a:r>
          </a:p>
          <a:p>
            <a:pPr marL="457200" indent="-457200">
              <a:buFont typeface="+mj-lt"/>
              <a:buAutoNum type="arabicPeriod" startAt="6"/>
            </a:pPr>
            <a:r>
              <a:rPr lang="en-US" sz="2000" dirty="0"/>
              <a:t>Young athletes having </a:t>
            </a:r>
            <a:r>
              <a:rPr lang="en-US" sz="2000" b="1" dirty="0"/>
              <a:t>at least 1 to 2 days off per week</a:t>
            </a:r>
            <a:r>
              <a:rPr lang="en-US" sz="2000" dirty="0"/>
              <a:t> from their particular sport of interest can </a:t>
            </a:r>
            <a:r>
              <a:rPr lang="en-US" sz="2000" b="1" dirty="0"/>
              <a:t>decrease</a:t>
            </a:r>
            <a:r>
              <a:rPr lang="en-US" sz="2000" dirty="0"/>
              <a:t> the chance for injuries. </a:t>
            </a:r>
          </a:p>
          <a:p>
            <a:pPr marL="457200" indent="-457200">
              <a:buFont typeface="+mj-lt"/>
              <a:buAutoNum type="arabicPeriod" startAt="6"/>
            </a:pPr>
            <a:r>
              <a:rPr lang="en-US" sz="2000" b="1" dirty="0"/>
              <a:t>Closely monitoring </a:t>
            </a:r>
            <a:r>
              <a:rPr lang="en-US" sz="2000" dirty="0"/>
              <a:t>young athletes who pursue intensive training for physical and psychological growth and maturation as well as nutritional status is an important parameter for health and well-being.</a:t>
            </a:r>
          </a:p>
          <a:p>
            <a:pPr marL="457200" indent="-457200">
              <a:buFont typeface="+mj-lt"/>
              <a:buAutoNum type="arabicPeriod" startAt="6"/>
            </a:pPr>
            <a:r>
              <a:rPr lang="en-US" sz="2000" b="1" dirty="0"/>
              <a:t>Address misconceptions</a:t>
            </a:r>
            <a:r>
              <a:rPr lang="en-US" sz="2000" dirty="0"/>
              <a:t>: No evidence that early specialization increases athletic success.</a:t>
            </a:r>
          </a:p>
        </p:txBody>
      </p:sp>
      <p:sp>
        <p:nvSpPr>
          <p:cNvPr id="7" name="Text Placeholder 4">
            <a:extLst>
              <a:ext uri="{FF2B5EF4-FFF2-40B4-BE49-F238E27FC236}">
                <a16:creationId xmlns:a16="http://schemas.microsoft.com/office/drawing/2014/main" id="{6830A66F-C86A-7D49-8CEF-F7EAD106CF08}"/>
              </a:ext>
            </a:extLst>
          </p:cNvPr>
          <p:cNvSpPr>
            <a:spLocks noGrp="1"/>
          </p:cNvSpPr>
          <p:nvPr>
            <p:ph type="body" sz="quarter" idx="15"/>
          </p:nvPr>
        </p:nvSpPr>
        <p:spPr>
          <a:xfrm>
            <a:off x="457202" y="927655"/>
            <a:ext cx="8169964" cy="477079"/>
          </a:xfrm>
        </p:spPr>
        <p:txBody>
          <a:bodyPr/>
          <a:lstStyle/>
          <a:p>
            <a:r>
              <a:rPr lang="en-US" b="1" dirty="0"/>
              <a:t>Adapted from the AAP Clinical Report on Sports Specialization (2016)</a:t>
            </a:r>
          </a:p>
        </p:txBody>
      </p:sp>
    </p:spTree>
    <p:extLst>
      <p:ext uri="{BB962C8B-B14F-4D97-AF65-F5344CB8AC3E}">
        <p14:creationId xmlns:p14="http://schemas.microsoft.com/office/powerpoint/2010/main" val="36738823"/>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92</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17</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a:xfrm>
            <a:off x="459686" y="1474660"/>
            <a:ext cx="8137665" cy="4307160"/>
          </a:xfrm>
        </p:spPr>
        <p:txBody>
          <a:bodyPr/>
          <a:lstStyle/>
          <a:p>
            <a:r>
              <a:rPr lang="en-US" dirty="0"/>
              <a:t>A 16 year-old female presents to clinic for a WCC.</a:t>
            </a:r>
          </a:p>
          <a:p>
            <a:r>
              <a:rPr lang="en-US" dirty="0"/>
              <a:t>On chart review, you notice that she was diagnosed with a metatarsal stress fracture 3 months ago. Today she states she is running again 5-6 times a week without pain.</a:t>
            </a:r>
          </a:p>
          <a:p>
            <a:r>
              <a:rPr lang="en-US" dirty="0"/>
              <a:t>On HEADS assessment, you learn she gets straight As, runs cross-country competitively and is hoping to qualify for state youth championships in a few months, and is very stressed about her upcoming midterms, leading to frequent insomnia.</a:t>
            </a:r>
          </a:p>
          <a:p>
            <a:r>
              <a:rPr lang="en-US" dirty="0"/>
              <a:t>On ROS, she mentions cold intolerance and dizziness when she stands up too fast. She also states that she has not had her menses in 6 months. Menarche was at age 13 and menses were previously regular.</a:t>
            </a:r>
          </a:p>
        </p:txBody>
      </p:sp>
    </p:spTree>
    <p:extLst>
      <p:ext uri="{BB962C8B-B14F-4D97-AF65-F5344CB8AC3E}">
        <p14:creationId xmlns:p14="http://schemas.microsoft.com/office/powerpoint/2010/main" val="4074440899"/>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93</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17</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a:xfrm>
            <a:off x="459686" y="1573134"/>
            <a:ext cx="8137665" cy="4293092"/>
          </a:xfrm>
        </p:spPr>
        <p:txBody>
          <a:bodyPr/>
          <a:lstStyle/>
          <a:p>
            <a:pPr marL="0" indent="0">
              <a:buNone/>
            </a:pPr>
            <a:r>
              <a:rPr lang="en-US" dirty="0"/>
              <a:t>What is the most appropriate next step? </a:t>
            </a:r>
            <a:r>
              <a:rPr lang="en-US" i="1" dirty="0"/>
              <a:t>Select all that apply</a:t>
            </a:r>
          </a:p>
          <a:p>
            <a:pPr marL="0" indent="0">
              <a:buNone/>
            </a:pPr>
            <a:endParaRPr lang="en-US" dirty="0"/>
          </a:p>
          <a:p>
            <a:pPr marL="457200" indent="-457200">
              <a:buFont typeface="+mj-lt"/>
              <a:buAutoNum type="alphaUcPeriod"/>
            </a:pPr>
            <a:r>
              <a:rPr lang="en-US" dirty="0"/>
              <a:t>Inquire further about her nutrition and dietary behaviors.</a:t>
            </a:r>
          </a:p>
          <a:p>
            <a:pPr marL="457200" indent="-457200">
              <a:buFont typeface="+mj-lt"/>
              <a:buAutoNum type="alphaUcPeriod"/>
            </a:pPr>
            <a:r>
              <a:rPr lang="en-US" dirty="0"/>
              <a:t>Provide reassurance that most endurance athletes lose their period.</a:t>
            </a:r>
          </a:p>
          <a:p>
            <a:pPr marL="457200" indent="-457200">
              <a:buFont typeface="+mj-lt"/>
              <a:buAutoNum type="alphaUcPeriod"/>
            </a:pPr>
            <a:r>
              <a:rPr lang="en-US" dirty="0"/>
              <a:t>Prescribe an OCP so she can get her period back.</a:t>
            </a:r>
          </a:p>
          <a:p>
            <a:pPr marL="457200" indent="-457200">
              <a:buFont typeface="+mj-lt"/>
              <a:buAutoNum type="alphaUcPeriod"/>
            </a:pPr>
            <a:r>
              <a:rPr lang="en-US" dirty="0"/>
              <a:t>Screen for depression, anxiety, and suicidal ideation using a validated screening tool.</a:t>
            </a:r>
          </a:p>
          <a:p>
            <a:pPr marL="457200" indent="-457200">
              <a:buFont typeface="+mj-lt"/>
              <a:buAutoNum type="alphaUcPeriod"/>
            </a:pPr>
            <a:r>
              <a:rPr lang="en-US" dirty="0"/>
              <a:t>Check a POCT urine pregnancy test and order screening labs for secondary amenorrhea.</a:t>
            </a:r>
          </a:p>
          <a:p>
            <a:pPr marL="457200" indent="-457200">
              <a:buFont typeface="+mj-lt"/>
              <a:buAutoNum type="alphaUcPeriod"/>
            </a:pPr>
            <a:r>
              <a:rPr lang="en-US" dirty="0"/>
              <a:t>Clear her for full sports participation today.</a:t>
            </a:r>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3470147215"/>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937839-BAF5-564D-AE26-503769ED3338}"/>
              </a:ext>
            </a:extLst>
          </p:cNvPr>
          <p:cNvSpPr>
            <a:spLocks noGrp="1"/>
          </p:cNvSpPr>
          <p:nvPr>
            <p:ph type="sldNum" sz="quarter" idx="13"/>
          </p:nvPr>
        </p:nvSpPr>
        <p:spPr/>
        <p:txBody>
          <a:bodyPr/>
          <a:lstStyle/>
          <a:p>
            <a:fld id="{7BCC8D0D-EAEC-449D-9161-023DFF90F2E2}" type="slidenum">
              <a:rPr lang="en-US" smtClean="0"/>
              <a:pPr/>
              <a:t>94</a:t>
            </a:fld>
            <a:endParaRPr lang="en-US" dirty="0"/>
          </a:p>
        </p:txBody>
      </p:sp>
      <p:sp>
        <p:nvSpPr>
          <p:cNvPr id="4" name="Title 3">
            <a:extLst>
              <a:ext uri="{FF2B5EF4-FFF2-40B4-BE49-F238E27FC236}">
                <a16:creationId xmlns:a16="http://schemas.microsoft.com/office/drawing/2014/main" id="{9F69AF95-AD03-2B40-BD22-35F0C34138A5}"/>
              </a:ext>
            </a:extLst>
          </p:cNvPr>
          <p:cNvSpPr>
            <a:spLocks noGrp="1"/>
          </p:cNvSpPr>
          <p:nvPr>
            <p:ph type="title"/>
          </p:nvPr>
        </p:nvSpPr>
        <p:spPr/>
        <p:txBody>
          <a:bodyPr/>
          <a:lstStyle/>
          <a:p>
            <a:r>
              <a:rPr lang="en-US" dirty="0"/>
              <a:t>Case 17</a:t>
            </a:r>
          </a:p>
        </p:txBody>
      </p:sp>
      <p:sp>
        <p:nvSpPr>
          <p:cNvPr id="6" name="Content Placeholder 5">
            <a:extLst>
              <a:ext uri="{FF2B5EF4-FFF2-40B4-BE49-F238E27FC236}">
                <a16:creationId xmlns:a16="http://schemas.microsoft.com/office/drawing/2014/main" id="{52686D86-BE62-5146-B302-12B006C574BA}"/>
              </a:ext>
            </a:extLst>
          </p:cNvPr>
          <p:cNvSpPr>
            <a:spLocks noGrp="1"/>
          </p:cNvSpPr>
          <p:nvPr>
            <p:ph idx="1"/>
          </p:nvPr>
        </p:nvSpPr>
        <p:spPr>
          <a:xfrm>
            <a:off x="459686" y="1573134"/>
            <a:ext cx="8374825" cy="4293092"/>
          </a:xfrm>
        </p:spPr>
        <p:txBody>
          <a:bodyPr/>
          <a:lstStyle/>
          <a:p>
            <a:pPr marL="0" indent="0">
              <a:buNone/>
            </a:pPr>
            <a:r>
              <a:rPr lang="en-US" dirty="0"/>
              <a:t>What is the most appropriate next step? </a:t>
            </a:r>
            <a:r>
              <a:rPr lang="en-US" i="1" dirty="0"/>
              <a:t>Select all that apply</a:t>
            </a:r>
          </a:p>
          <a:p>
            <a:pPr marL="0" indent="0">
              <a:buNone/>
            </a:pPr>
            <a:endParaRPr lang="en-US" dirty="0"/>
          </a:p>
          <a:p>
            <a:pPr marL="457200" indent="-457200">
              <a:buFont typeface="+mj-lt"/>
              <a:buAutoNum type="alphaUcPeriod"/>
            </a:pPr>
            <a:r>
              <a:rPr lang="en-US" b="1" dirty="0"/>
              <a:t>Inquire further about her nutrition and dietary behaviors.</a:t>
            </a:r>
          </a:p>
          <a:p>
            <a:pPr marL="457200" indent="-457200">
              <a:buFont typeface="+mj-lt"/>
              <a:buAutoNum type="alphaUcPeriod"/>
            </a:pPr>
            <a:r>
              <a:rPr lang="en-US" dirty="0"/>
              <a:t>Provide reassurance that most endurance athletes lose their period.</a:t>
            </a:r>
          </a:p>
          <a:p>
            <a:pPr marL="457200" indent="-457200">
              <a:buFont typeface="+mj-lt"/>
              <a:buAutoNum type="alphaUcPeriod"/>
            </a:pPr>
            <a:r>
              <a:rPr lang="en-US" dirty="0"/>
              <a:t>Prescribe an OCP so she can get her period back.</a:t>
            </a:r>
          </a:p>
          <a:p>
            <a:pPr marL="457200" indent="-457200">
              <a:buFont typeface="+mj-lt"/>
              <a:buAutoNum type="alphaUcPeriod"/>
            </a:pPr>
            <a:r>
              <a:rPr lang="en-US" b="1" dirty="0"/>
              <a:t>Screen for depression, anxiety, and suicidal ideation using a validated screening tool.</a:t>
            </a:r>
          </a:p>
          <a:p>
            <a:pPr marL="457200" indent="-457200">
              <a:buFont typeface="+mj-lt"/>
              <a:buAutoNum type="alphaUcPeriod"/>
            </a:pPr>
            <a:r>
              <a:rPr lang="en-US" b="1" dirty="0"/>
              <a:t>Check a POCT urine pregnancy test and order screening labs for secondary amenorrhea.</a:t>
            </a:r>
          </a:p>
          <a:p>
            <a:pPr marL="457200" indent="-457200">
              <a:buFont typeface="+mj-lt"/>
              <a:buAutoNum type="alphaUcPeriod"/>
            </a:pPr>
            <a:r>
              <a:rPr lang="en-US" dirty="0"/>
              <a:t>Clear her for full sports participation today.</a:t>
            </a:r>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3342566579"/>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B1EF25-D223-E34F-8F70-A984EA1ABB27}"/>
              </a:ext>
            </a:extLst>
          </p:cNvPr>
          <p:cNvSpPr>
            <a:spLocks noGrp="1"/>
          </p:cNvSpPr>
          <p:nvPr>
            <p:ph type="sldNum" sz="quarter" idx="13"/>
          </p:nvPr>
        </p:nvSpPr>
        <p:spPr/>
        <p:txBody>
          <a:bodyPr/>
          <a:lstStyle/>
          <a:p>
            <a:fld id="{7BCC8D0D-EAEC-449D-9161-023DFF90F2E2}" type="slidenum">
              <a:rPr lang="en-US" smtClean="0"/>
              <a:pPr/>
              <a:t>95</a:t>
            </a:fld>
            <a:endParaRPr lang="en-US" dirty="0"/>
          </a:p>
        </p:txBody>
      </p:sp>
      <p:sp>
        <p:nvSpPr>
          <p:cNvPr id="4" name="Title 3">
            <a:extLst>
              <a:ext uri="{FF2B5EF4-FFF2-40B4-BE49-F238E27FC236}">
                <a16:creationId xmlns:a16="http://schemas.microsoft.com/office/drawing/2014/main" id="{91C56205-2796-FA48-ACFA-1C2CB7510942}"/>
              </a:ext>
            </a:extLst>
          </p:cNvPr>
          <p:cNvSpPr>
            <a:spLocks noGrp="1"/>
          </p:cNvSpPr>
          <p:nvPr>
            <p:ph type="title"/>
          </p:nvPr>
        </p:nvSpPr>
        <p:spPr>
          <a:xfrm>
            <a:off x="453585" y="425002"/>
            <a:ext cx="8410196" cy="611449"/>
          </a:xfrm>
        </p:spPr>
        <p:txBody>
          <a:bodyPr/>
          <a:lstStyle/>
          <a:p>
            <a:r>
              <a:rPr lang="en-US" dirty="0"/>
              <a:t>Relative Energy Deficiency in Sport (RED-S)</a:t>
            </a:r>
          </a:p>
        </p:txBody>
      </p:sp>
      <p:sp>
        <p:nvSpPr>
          <p:cNvPr id="5" name="Text Placeholder 4">
            <a:extLst>
              <a:ext uri="{FF2B5EF4-FFF2-40B4-BE49-F238E27FC236}">
                <a16:creationId xmlns:a16="http://schemas.microsoft.com/office/drawing/2014/main" id="{FBF67A09-7122-E642-AD37-C61143ACBDC9}"/>
              </a:ext>
            </a:extLst>
          </p:cNvPr>
          <p:cNvSpPr>
            <a:spLocks noGrp="1"/>
          </p:cNvSpPr>
          <p:nvPr>
            <p:ph type="body" sz="quarter" idx="15"/>
          </p:nvPr>
        </p:nvSpPr>
        <p:spPr/>
        <p:txBody>
          <a:bodyPr/>
          <a:lstStyle/>
          <a:p>
            <a:r>
              <a:rPr lang="en-US" b="1" dirty="0"/>
              <a:t>Expanded Concept Beyond the Female Athlete Triad</a:t>
            </a:r>
            <a:endParaRPr lang="en-US" b="1" i="1" dirty="0"/>
          </a:p>
        </p:txBody>
      </p:sp>
      <p:sp>
        <p:nvSpPr>
          <p:cNvPr id="6" name="Content Placeholder 5">
            <a:extLst>
              <a:ext uri="{FF2B5EF4-FFF2-40B4-BE49-F238E27FC236}">
                <a16:creationId xmlns:a16="http://schemas.microsoft.com/office/drawing/2014/main" id="{0F62A96C-7900-C844-B96D-B730BD9190F0}"/>
              </a:ext>
            </a:extLst>
          </p:cNvPr>
          <p:cNvSpPr>
            <a:spLocks noGrp="1"/>
          </p:cNvSpPr>
          <p:nvPr>
            <p:ph idx="1"/>
          </p:nvPr>
        </p:nvSpPr>
        <p:spPr>
          <a:xfrm>
            <a:off x="453585" y="1686340"/>
            <a:ext cx="4558481" cy="4485559"/>
          </a:xfrm>
        </p:spPr>
        <p:txBody>
          <a:bodyPr/>
          <a:lstStyle/>
          <a:p>
            <a:r>
              <a:rPr lang="en-US" sz="2000" dirty="0"/>
              <a:t>RED-S describes impact of energy deficiency on </a:t>
            </a:r>
            <a:r>
              <a:rPr lang="en-US" sz="2000" b="1" dirty="0"/>
              <a:t>various</a:t>
            </a:r>
            <a:r>
              <a:rPr lang="en-US" sz="2000" dirty="0"/>
              <a:t> </a:t>
            </a:r>
            <a:r>
              <a:rPr lang="en-US" sz="2000" b="1" dirty="0"/>
              <a:t>physiologic functions </a:t>
            </a:r>
            <a:r>
              <a:rPr lang="en-US" sz="2000" dirty="0"/>
              <a:t>(see diagram) and </a:t>
            </a:r>
            <a:r>
              <a:rPr lang="en-US" sz="2000" b="1" dirty="0"/>
              <a:t>performance</a:t>
            </a:r>
            <a:r>
              <a:rPr lang="en-US" sz="2000" dirty="0"/>
              <a:t> in athletes</a:t>
            </a:r>
          </a:p>
          <a:p>
            <a:r>
              <a:rPr lang="en-US" sz="2000" dirty="0"/>
              <a:t>Underlying etiology is </a:t>
            </a:r>
            <a:r>
              <a:rPr lang="en-US" sz="2000" b="1" dirty="0"/>
              <a:t>low energy availability (LEA)</a:t>
            </a:r>
          </a:p>
          <a:p>
            <a:pPr lvl="1"/>
            <a:r>
              <a:rPr lang="en-US" b="1" dirty="0"/>
              <a:t>Mismatch</a:t>
            </a:r>
            <a:r>
              <a:rPr lang="en-US" dirty="0"/>
              <a:t> between </a:t>
            </a:r>
            <a:r>
              <a:rPr lang="en-US" b="1" dirty="0"/>
              <a:t>energy intake </a:t>
            </a:r>
            <a:r>
              <a:rPr lang="en-US" dirty="0"/>
              <a:t>(nutrition) and </a:t>
            </a:r>
            <a:r>
              <a:rPr lang="en-US" b="1" dirty="0"/>
              <a:t>energy expended</a:t>
            </a:r>
            <a:r>
              <a:rPr lang="en-US" dirty="0"/>
              <a:t> (training, recovery)</a:t>
            </a:r>
          </a:p>
          <a:p>
            <a:pPr lvl="1"/>
            <a:r>
              <a:rPr lang="en-US" dirty="0"/>
              <a:t>Leaves </a:t>
            </a:r>
            <a:r>
              <a:rPr lang="en-US" b="1" dirty="0"/>
              <a:t>inadequate energy </a:t>
            </a:r>
            <a:r>
              <a:rPr lang="en-US" dirty="0"/>
              <a:t>to support optimal health and physiologic functions as well as optimal performance</a:t>
            </a:r>
          </a:p>
        </p:txBody>
      </p:sp>
      <p:pic>
        <p:nvPicPr>
          <p:cNvPr id="10" name="Picture 9" descr="Diagram&#10;&#10;Description automatically generated">
            <a:extLst>
              <a:ext uri="{FF2B5EF4-FFF2-40B4-BE49-F238E27FC236}">
                <a16:creationId xmlns:a16="http://schemas.microsoft.com/office/drawing/2014/main" id="{3981CF8D-1C40-0B4F-AC9A-43802923C1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1200314"/>
            <a:ext cx="3998864" cy="4867861"/>
          </a:xfrm>
          <a:prstGeom prst="rect">
            <a:avLst/>
          </a:prstGeom>
        </p:spPr>
      </p:pic>
      <p:sp>
        <p:nvSpPr>
          <p:cNvPr id="11" name="Oval 10">
            <a:extLst>
              <a:ext uri="{FF2B5EF4-FFF2-40B4-BE49-F238E27FC236}">
                <a16:creationId xmlns:a16="http://schemas.microsoft.com/office/drawing/2014/main" id="{365D952D-5D35-3D4D-95F3-A9CC5DC720D0}"/>
              </a:ext>
            </a:extLst>
          </p:cNvPr>
          <p:cNvSpPr/>
          <p:nvPr/>
        </p:nvSpPr>
        <p:spPr bwMode="auto">
          <a:xfrm>
            <a:off x="6722542" y="2785403"/>
            <a:ext cx="775537" cy="745738"/>
          </a:xfrm>
          <a:prstGeom prst="ellipse">
            <a:avLst/>
          </a:prstGeom>
          <a:solidFill>
            <a:schemeClr val="accent2">
              <a:lumMod val="60000"/>
              <a:lumOff val="40000"/>
            </a:schemeClr>
          </a:solidFill>
          <a:ln w="19050" algn="ctr">
            <a:noFill/>
            <a:miter lim="800000"/>
            <a:headEnd/>
            <a:tailEnd/>
          </a:ln>
        </p:spPr>
        <p:txBody>
          <a:bodyPr wrap="none" rtlCol="0" anchor="ctr"/>
          <a:lstStyle/>
          <a:p>
            <a:pPr algn="ctr">
              <a:lnSpc>
                <a:spcPct val="90000"/>
              </a:lnSpc>
            </a:pPr>
            <a:r>
              <a:rPr lang="en-US" b="1" dirty="0">
                <a:solidFill>
                  <a:schemeClr val="accent5">
                    <a:lumMod val="10000"/>
                  </a:schemeClr>
                </a:solidFill>
                <a:latin typeface="Times New Roman" panose="02020603050405020304" pitchFamily="18" charset="0"/>
                <a:cs typeface="Times New Roman" panose="02020603050405020304" pitchFamily="18" charset="0"/>
              </a:rPr>
              <a:t>LEA</a:t>
            </a:r>
          </a:p>
        </p:txBody>
      </p:sp>
      <p:sp>
        <p:nvSpPr>
          <p:cNvPr id="8" name="TextBox 7">
            <a:extLst>
              <a:ext uri="{FF2B5EF4-FFF2-40B4-BE49-F238E27FC236}">
                <a16:creationId xmlns:a16="http://schemas.microsoft.com/office/drawing/2014/main" id="{4F4553E3-00A4-954C-B5D2-60C0BE95C4AD}"/>
              </a:ext>
            </a:extLst>
          </p:cNvPr>
          <p:cNvSpPr txBox="1"/>
          <p:nvPr/>
        </p:nvSpPr>
        <p:spPr bwMode="auto">
          <a:xfrm>
            <a:off x="6025966" y="5979423"/>
            <a:ext cx="2837815" cy="123111"/>
          </a:xfrm>
          <a:prstGeom prst="rect">
            <a:avLst/>
          </a:prstGeom>
          <a:noFill/>
          <a:ln w="19050" algn="ctr">
            <a:noFill/>
            <a:miter lim="800000"/>
            <a:headEnd/>
            <a:tailEnd/>
          </a:ln>
        </p:spPr>
        <p:txBody>
          <a:bodyPr wrap="square" lIns="0" tIns="0" rIns="0" bIns="0" rtlCol="0">
            <a:spAutoFit/>
          </a:bodyPr>
          <a:lstStyle/>
          <a:p>
            <a:pPr algn="ctr"/>
            <a:r>
              <a:rPr lang="en-US" sz="800" dirty="0">
                <a:solidFill>
                  <a:schemeClr val="accent5">
                    <a:lumMod val="10000"/>
                  </a:schemeClr>
                </a:solidFill>
              </a:rPr>
              <a:t>Mountjoy et al. BJSM, 2018.</a:t>
            </a:r>
          </a:p>
        </p:txBody>
      </p:sp>
    </p:spTree>
    <p:extLst>
      <p:ext uri="{BB962C8B-B14F-4D97-AF65-F5344CB8AC3E}">
        <p14:creationId xmlns:p14="http://schemas.microsoft.com/office/powerpoint/2010/main" val="1904596548"/>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187BB-5A91-7643-9E3E-FC24237D551F}"/>
              </a:ext>
            </a:extLst>
          </p:cNvPr>
          <p:cNvSpPr/>
          <p:nvPr/>
        </p:nvSpPr>
        <p:spPr bwMode="auto">
          <a:xfrm>
            <a:off x="6487164" y="6191665"/>
            <a:ext cx="2488023" cy="666335"/>
          </a:xfrm>
          <a:prstGeom prst="rect">
            <a:avLst/>
          </a:prstGeom>
          <a:solidFill>
            <a:schemeClr val="bg1"/>
          </a:solidFill>
          <a:ln w="19050" algn="ctr">
            <a:solidFill>
              <a:schemeClr val="bg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 name="Slide Number Placeholder 2">
            <a:extLst>
              <a:ext uri="{FF2B5EF4-FFF2-40B4-BE49-F238E27FC236}">
                <a16:creationId xmlns:a16="http://schemas.microsoft.com/office/drawing/2014/main" id="{AAB1EF25-D223-E34F-8F70-A984EA1ABB27}"/>
              </a:ext>
            </a:extLst>
          </p:cNvPr>
          <p:cNvSpPr>
            <a:spLocks noGrp="1"/>
          </p:cNvSpPr>
          <p:nvPr>
            <p:ph type="sldNum" sz="quarter" idx="13"/>
          </p:nvPr>
        </p:nvSpPr>
        <p:spPr/>
        <p:txBody>
          <a:bodyPr/>
          <a:lstStyle/>
          <a:p>
            <a:fld id="{7BCC8D0D-EAEC-449D-9161-023DFF90F2E2}" type="slidenum">
              <a:rPr lang="en-US" smtClean="0"/>
              <a:pPr/>
              <a:t>96</a:t>
            </a:fld>
            <a:endParaRPr lang="en-US" dirty="0"/>
          </a:p>
        </p:txBody>
      </p:sp>
      <p:sp>
        <p:nvSpPr>
          <p:cNvPr id="4" name="Title 3">
            <a:extLst>
              <a:ext uri="{FF2B5EF4-FFF2-40B4-BE49-F238E27FC236}">
                <a16:creationId xmlns:a16="http://schemas.microsoft.com/office/drawing/2014/main" id="{91C56205-2796-FA48-ACFA-1C2CB7510942}"/>
              </a:ext>
            </a:extLst>
          </p:cNvPr>
          <p:cNvSpPr>
            <a:spLocks noGrp="1"/>
          </p:cNvSpPr>
          <p:nvPr>
            <p:ph type="title"/>
          </p:nvPr>
        </p:nvSpPr>
        <p:spPr>
          <a:xfrm>
            <a:off x="453585" y="425002"/>
            <a:ext cx="8410196" cy="611449"/>
          </a:xfrm>
        </p:spPr>
        <p:txBody>
          <a:bodyPr/>
          <a:lstStyle/>
          <a:p>
            <a:r>
              <a:rPr lang="en-US" dirty="0"/>
              <a:t>Relative Energy Deficiency in Sport (RED-S)</a:t>
            </a:r>
          </a:p>
        </p:txBody>
      </p:sp>
      <p:sp>
        <p:nvSpPr>
          <p:cNvPr id="5" name="Text Placeholder 4">
            <a:extLst>
              <a:ext uri="{FF2B5EF4-FFF2-40B4-BE49-F238E27FC236}">
                <a16:creationId xmlns:a16="http://schemas.microsoft.com/office/drawing/2014/main" id="{FBF67A09-7122-E642-AD37-C61143ACBDC9}"/>
              </a:ext>
            </a:extLst>
          </p:cNvPr>
          <p:cNvSpPr>
            <a:spLocks noGrp="1"/>
          </p:cNvSpPr>
          <p:nvPr>
            <p:ph type="body" sz="quarter" idx="15"/>
          </p:nvPr>
        </p:nvSpPr>
        <p:spPr/>
        <p:txBody>
          <a:bodyPr/>
          <a:lstStyle/>
          <a:p>
            <a:r>
              <a:rPr lang="en-US" b="1" dirty="0"/>
              <a:t>Expanded Concept Beyond the Female Athlete Triad</a:t>
            </a:r>
            <a:endParaRPr lang="en-US" b="1" i="1" dirty="0"/>
          </a:p>
        </p:txBody>
      </p:sp>
      <p:sp>
        <p:nvSpPr>
          <p:cNvPr id="6" name="Content Placeholder 5">
            <a:extLst>
              <a:ext uri="{FF2B5EF4-FFF2-40B4-BE49-F238E27FC236}">
                <a16:creationId xmlns:a16="http://schemas.microsoft.com/office/drawing/2014/main" id="{0F62A96C-7900-C844-B96D-B730BD9190F0}"/>
              </a:ext>
            </a:extLst>
          </p:cNvPr>
          <p:cNvSpPr>
            <a:spLocks noGrp="1"/>
          </p:cNvSpPr>
          <p:nvPr>
            <p:ph idx="1"/>
          </p:nvPr>
        </p:nvSpPr>
        <p:spPr>
          <a:xfrm>
            <a:off x="459687" y="1555420"/>
            <a:ext cx="8684313" cy="4485559"/>
          </a:xfrm>
        </p:spPr>
        <p:txBody>
          <a:bodyPr/>
          <a:lstStyle/>
          <a:p>
            <a:r>
              <a:rPr lang="en-US" b="1" dirty="0"/>
              <a:t>Classic triad</a:t>
            </a:r>
            <a:r>
              <a:rPr lang="en-US" dirty="0"/>
              <a:t>: disordered eating, osteopenia, amenorrhea</a:t>
            </a:r>
          </a:p>
          <a:p>
            <a:r>
              <a:rPr lang="en-US" dirty="0"/>
              <a:t>Expanded RED-S concept incorporates application to </a:t>
            </a:r>
            <a:r>
              <a:rPr lang="en-US" b="1" dirty="0"/>
              <a:t>male athletes </a:t>
            </a:r>
            <a:r>
              <a:rPr lang="en-US" dirty="0"/>
              <a:t>and wider range of </a:t>
            </a:r>
            <a:r>
              <a:rPr lang="en-US" b="1" dirty="0"/>
              <a:t>health consequences </a:t>
            </a:r>
            <a:r>
              <a:rPr lang="en-US" dirty="0"/>
              <a:t>beyond triad</a:t>
            </a:r>
          </a:p>
          <a:p>
            <a:r>
              <a:rPr lang="en-US" dirty="0"/>
              <a:t>Disordered eating includes </a:t>
            </a:r>
            <a:r>
              <a:rPr lang="en-US" b="1" dirty="0"/>
              <a:t>spectrum</a:t>
            </a:r>
            <a:r>
              <a:rPr lang="en-US" dirty="0"/>
              <a:t> of unhealthy nutritional behaviors</a:t>
            </a:r>
          </a:p>
          <a:p>
            <a:r>
              <a:rPr lang="en-US" dirty="0"/>
              <a:t>Pediatricians must </a:t>
            </a:r>
            <a:r>
              <a:rPr lang="en-US" b="1" dirty="0"/>
              <a:t>recognize </a:t>
            </a:r>
            <a:r>
              <a:rPr lang="en-US" dirty="0"/>
              <a:t>and</a:t>
            </a:r>
            <a:r>
              <a:rPr lang="en-US" b="1" dirty="0"/>
              <a:t> intervene early </a:t>
            </a:r>
            <a:r>
              <a:rPr lang="en-US" dirty="0"/>
              <a:t>to </a:t>
            </a:r>
            <a:r>
              <a:rPr lang="en-US" b="1" dirty="0"/>
              <a:t>prevent escalation </a:t>
            </a:r>
            <a:r>
              <a:rPr lang="en-US" dirty="0"/>
              <a:t>to more serious eating disorders</a:t>
            </a:r>
          </a:p>
          <a:p>
            <a:endParaRPr lang="en-US" dirty="0"/>
          </a:p>
        </p:txBody>
      </p:sp>
      <p:pic>
        <p:nvPicPr>
          <p:cNvPr id="9" name="Content Placeholder 7" descr="Timeline&#10;&#10;Description automatically generated with low confidence">
            <a:extLst>
              <a:ext uri="{FF2B5EF4-FFF2-40B4-BE49-F238E27FC236}">
                <a16:creationId xmlns:a16="http://schemas.microsoft.com/office/drawing/2014/main" id="{A30B0E6E-627F-B141-84D5-BB17F033EA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0025" y="4286188"/>
            <a:ext cx="7064317" cy="2453390"/>
          </a:xfrm>
          <a:prstGeom prst="rect">
            <a:avLst/>
          </a:prstGeom>
        </p:spPr>
      </p:pic>
      <p:sp>
        <p:nvSpPr>
          <p:cNvPr id="12" name="TextBox 11">
            <a:extLst>
              <a:ext uri="{FF2B5EF4-FFF2-40B4-BE49-F238E27FC236}">
                <a16:creationId xmlns:a16="http://schemas.microsoft.com/office/drawing/2014/main" id="{77762D9E-4CF0-B34A-8772-E2F173E413A8}"/>
              </a:ext>
            </a:extLst>
          </p:cNvPr>
          <p:cNvSpPr txBox="1"/>
          <p:nvPr/>
        </p:nvSpPr>
        <p:spPr bwMode="auto">
          <a:xfrm>
            <a:off x="3649349" y="6550391"/>
            <a:ext cx="2837815" cy="123111"/>
          </a:xfrm>
          <a:prstGeom prst="rect">
            <a:avLst/>
          </a:prstGeom>
          <a:noFill/>
          <a:ln w="19050" algn="ctr">
            <a:noFill/>
            <a:miter lim="800000"/>
            <a:headEnd/>
            <a:tailEnd/>
          </a:ln>
        </p:spPr>
        <p:txBody>
          <a:bodyPr wrap="square" lIns="0" tIns="0" rIns="0" bIns="0" rtlCol="0">
            <a:spAutoFit/>
          </a:bodyPr>
          <a:lstStyle/>
          <a:p>
            <a:pPr algn="ctr"/>
            <a:r>
              <a:rPr lang="en-US" sz="800" dirty="0">
                <a:solidFill>
                  <a:schemeClr val="accent5">
                    <a:lumMod val="10000"/>
                  </a:schemeClr>
                </a:solidFill>
              </a:rPr>
              <a:t>Wells et al. BJSM, 2020. </a:t>
            </a:r>
          </a:p>
        </p:txBody>
      </p:sp>
    </p:spTree>
    <p:extLst>
      <p:ext uri="{BB962C8B-B14F-4D97-AF65-F5344CB8AC3E}">
        <p14:creationId xmlns:p14="http://schemas.microsoft.com/office/powerpoint/2010/main" val="287985031"/>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4EE03-A63D-8647-9685-E61DF59BCCBA}"/>
              </a:ext>
            </a:extLst>
          </p:cNvPr>
          <p:cNvSpPr>
            <a:spLocks noGrp="1"/>
          </p:cNvSpPr>
          <p:nvPr>
            <p:ph type="sldNum" sz="quarter" idx="12"/>
          </p:nvPr>
        </p:nvSpPr>
        <p:spPr/>
        <p:txBody>
          <a:bodyPr/>
          <a:lstStyle/>
          <a:p>
            <a:fld id="{7BCC8D0D-EAEC-449D-9161-023DFF90F2E2}" type="slidenum">
              <a:rPr lang="en-US" smtClean="0"/>
              <a:pPr/>
              <a:t>97</a:t>
            </a:fld>
            <a:endParaRPr lang="en-US" dirty="0"/>
          </a:p>
        </p:txBody>
      </p:sp>
      <p:sp>
        <p:nvSpPr>
          <p:cNvPr id="7" name="Title 6">
            <a:extLst>
              <a:ext uri="{FF2B5EF4-FFF2-40B4-BE49-F238E27FC236}">
                <a16:creationId xmlns:a16="http://schemas.microsoft.com/office/drawing/2014/main" id="{6371F372-3E06-784F-ADE0-272FA3C0B4AA}"/>
              </a:ext>
            </a:extLst>
          </p:cNvPr>
          <p:cNvSpPr>
            <a:spLocks noGrp="1"/>
          </p:cNvSpPr>
          <p:nvPr>
            <p:ph type="title"/>
          </p:nvPr>
        </p:nvSpPr>
        <p:spPr/>
        <p:txBody>
          <a:bodyPr/>
          <a:lstStyle/>
          <a:p>
            <a:r>
              <a:rPr lang="en-US" sz="3000" b="1" dirty="0"/>
              <a:t>References &amp; Image Sources</a:t>
            </a:r>
          </a:p>
        </p:txBody>
      </p:sp>
    </p:spTree>
    <p:extLst>
      <p:ext uri="{BB962C8B-B14F-4D97-AF65-F5344CB8AC3E}">
        <p14:creationId xmlns:p14="http://schemas.microsoft.com/office/powerpoint/2010/main" val="4282741543"/>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F404D2-1489-E243-BF15-2B62AD0D359D}"/>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98</a:t>
            </a:fld>
            <a:endParaRPr lang="en-US" dirty="0"/>
          </a:p>
        </p:txBody>
      </p:sp>
      <p:sp>
        <p:nvSpPr>
          <p:cNvPr id="4" name="Title 3">
            <a:extLst>
              <a:ext uri="{FF2B5EF4-FFF2-40B4-BE49-F238E27FC236}">
                <a16:creationId xmlns:a16="http://schemas.microsoft.com/office/drawing/2014/main" id="{530A1902-794F-5942-835E-068F40E71F8D}"/>
              </a:ext>
            </a:extLst>
          </p:cNvPr>
          <p:cNvSpPr>
            <a:spLocks noGrp="1"/>
          </p:cNvSpPr>
          <p:nvPr>
            <p:ph type="title"/>
          </p:nvPr>
        </p:nvSpPr>
        <p:spPr>
          <a:xfrm>
            <a:off x="453585" y="425002"/>
            <a:ext cx="8173580" cy="611449"/>
          </a:xfrm>
        </p:spPr>
        <p:txBody>
          <a:bodyPr/>
          <a:lstStyle/>
          <a:p>
            <a:r>
              <a:rPr lang="en-US" dirty="0"/>
              <a:t>References</a:t>
            </a:r>
          </a:p>
        </p:txBody>
      </p:sp>
      <p:sp>
        <p:nvSpPr>
          <p:cNvPr id="6" name="Content Placeholder 5">
            <a:extLst>
              <a:ext uri="{FF2B5EF4-FFF2-40B4-BE49-F238E27FC236}">
                <a16:creationId xmlns:a16="http://schemas.microsoft.com/office/drawing/2014/main" id="{1029B3C4-8E09-8940-BF87-BC3E06031761}"/>
              </a:ext>
            </a:extLst>
          </p:cNvPr>
          <p:cNvSpPr>
            <a:spLocks noGrp="1"/>
          </p:cNvSpPr>
          <p:nvPr>
            <p:ph idx="1"/>
          </p:nvPr>
        </p:nvSpPr>
        <p:spPr>
          <a:xfrm>
            <a:off x="271462" y="1036638"/>
            <a:ext cx="8727395" cy="5821362"/>
          </a:xfrm>
          <a:solidFill>
            <a:schemeClr val="bg1"/>
          </a:solidFill>
        </p:spPr>
        <p:txBody>
          <a:bodyPr/>
          <a:lstStyle/>
          <a:p>
            <a:r>
              <a:rPr lang="en-US" sz="1000" dirty="0"/>
              <a:t>American Academy of Pediatrics, Preparticipation Physical Evaluation Monograph, 5th Edition, 2019.</a:t>
            </a:r>
          </a:p>
          <a:p>
            <a:r>
              <a:rPr lang="en-US" sz="1000" dirty="0"/>
              <a:t>Brenner JS, AAP Council on Sports Medicine and Fitness. Sports Specialization and Intensive Training in Young Athletes. </a:t>
            </a:r>
            <a:r>
              <a:rPr lang="en-US" sz="1000" i="1" dirty="0"/>
              <a:t>Pediatrics</a:t>
            </a:r>
            <a:r>
              <a:rPr lang="en-US" sz="1000" dirty="0"/>
              <a:t>. 2016;138(3):e20162148.</a:t>
            </a:r>
          </a:p>
          <a:p>
            <a:r>
              <a:rPr lang="en-US" sz="1000" dirty="0" err="1"/>
              <a:t>Carek</a:t>
            </a:r>
            <a:r>
              <a:rPr lang="en-US" sz="1000" dirty="0"/>
              <a:t> PJ, et al. The preparticipation physical examination history: who has the correct answers? </a:t>
            </a:r>
            <a:r>
              <a:rPr lang="en-US" sz="1000" i="1" dirty="0"/>
              <a:t>Clin J Sport Med</a:t>
            </a:r>
            <a:r>
              <a:rPr lang="en-US" sz="1000" dirty="0"/>
              <a:t>. 1999;9(3):124-8.</a:t>
            </a:r>
          </a:p>
          <a:p>
            <a:r>
              <a:rPr lang="en-US" sz="1000" dirty="0"/>
              <a:t>Chun J, et al. The relative contributions of the history and physical examination in the preparticipation evaluation of collegiate student-athletes. </a:t>
            </a:r>
            <a:r>
              <a:rPr lang="en-US" sz="1000" i="1" dirty="0"/>
              <a:t>Clin J Sport Med</a:t>
            </a:r>
            <a:r>
              <a:rPr lang="en-US" sz="1000" dirty="0"/>
              <a:t>. 2006;16(5):437-8.</a:t>
            </a:r>
          </a:p>
          <a:p>
            <a:r>
              <a:rPr lang="en-US" sz="1000" dirty="0"/>
              <a:t>Coleman N. Sports Injuries. </a:t>
            </a:r>
            <a:r>
              <a:rPr lang="en-US" sz="1000" i="1" dirty="0"/>
              <a:t>Pediatrics in Review</a:t>
            </a:r>
            <a:r>
              <a:rPr lang="en-US" sz="1000" dirty="0"/>
              <a:t>. 2019;40(6):278-90.</a:t>
            </a:r>
          </a:p>
          <a:p>
            <a:r>
              <a:rPr lang="en-US" sz="1000" dirty="0"/>
              <a:t>Donnell-Fink LA, et al. Effectiveness of knee injury and anterior cruciate ligament tear prevention programs: a meta-analysis. </a:t>
            </a:r>
            <a:r>
              <a:rPr lang="en-US" sz="1000" i="1" dirty="0" err="1"/>
              <a:t>PLoS</a:t>
            </a:r>
            <a:r>
              <a:rPr lang="en-US" sz="1000" i="1" dirty="0"/>
              <a:t> One. </a:t>
            </a:r>
            <a:r>
              <a:rPr lang="en-US" sz="1000" dirty="0"/>
              <a:t>2015;10(12):e0144063.</a:t>
            </a:r>
          </a:p>
          <a:p>
            <a:r>
              <a:rPr lang="en-US" sz="1000" dirty="0" err="1"/>
              <a:t>Drezner</a:t>
            </a:r>
            <a:r>
              <a:rPr lang="en-US" sz="1000" dirty="0"/>
              <a:t> JA, et al. AMSSM Position Statement on Cardiovascular Preparticipation Screening in Athletes: Current Evidence, Knowledge Gaps, Recommendations, and Future Directions. </a:t>
            </a:r>
            <a:r>
              <a:rPr lang="en-US" sz="1000" i="1" dirty="0"/>
              <a:t>Clin J Sport Med</a:t>
            </a:r>
            <a:r>
              <a:rPr lang="en-US" sz="1000" dirty="0"/>
              <a:t>. 2016;26(5):347-61.</a:t>
            </a:r>
          </a:p>
          <a:p>
            <a:r>
              <a:rPr lang="en-US" sz="1000" dirty="0" err="1"/>
              <a:t>Drezner</a:t>
            </a:r>
            <a:r>
              <a:rPr lang="en-US" sz="1000" dirty="0"/>
              <a:t> JA, et al. International criteria for electrocardiographic interpretation in athletes: Consensus statement. </a:t>
            </a:r>
            <a:r>
              <a:rPr lang="en-US" sz="1000" i="1" dirty="0"/>
              <a:t>Br J Sports Med</a:t>
            </a:r>
            <a:r>
              <a:rPr lang="en-US" sz="1000" dirty="0"/>
              <a:t>. 2017;51(9):704-31.</a:t>
            </a:r>
          </a:p>
          <a:p>
            <a:r>
              <a:rPr lang="en-US" sz="1000" dirty="0" err="1"/>
              <a:t>Dubon</a:t>
            </a:r>
            <a:r>
              <a:rPr lang="en-US" sz="1000" dirty="0"/>
              <a:t> ME, et al. Care of the Transgender Athlete. </a:t>
            </a:r>
            <a:r>
              <a:rPr lang="en-US" sz="1000" i="1" dirty="0" err="1"/>
              <a:t>Curr</a:t>
            </a:r>
            <a:r>
              <a:rPr lang="en-US" sz="1000" i="1" dirty="0"/>
              <a:t> Sports Med Rep</a:t>
            </a:r>
            <a:r>
              <a:rPr lang="en-US" sz="1000" dirty="0"/>
              <a:t>. 2018;17(12):410-8.</a:t>
            </a:r>
          </a:p>
          <a:p>
            <a:r>
              <a:rPr lang="en-US" sz="1000" dirty="0"/>
              <a:t>Ellington MD, et al. Pediatric Elbow and Wrist Pathology Related to Sports Participation. </a:t>
            </a:r>
            <a:r>
              <a:rPr lang="en-US" sz="1000" i="1" dirty="0" err="1"/>
              <a:t>Orthop</a:t>
            </a:r>
            <a:r>
              <a:rPr lang="en-US" sz="1000" i="1" dirty="0"/>
              <a:t> Clin North Am</a:t>
            </a:r>
            <a:r>
              <a:rPr lang="en-US" sz="1000" dirty="0"/>
              <a:t>. 2016;47(4):743-8.</a:t>
            </a:r>
          </a:p>
          <a:p>
            <a:r>
              <a:rPr lang="en-US" sz="1000" dirty="0"/>
              <a:t>Emery CA, et al. Neuromuscular training injury prevention strategies in youth sport: a systematic review and meta-analysis. </a:t>
            </a:r>
            <a:r>
              <a:rPr lang="en-US" sz="1000" i="1" dirty="0"/>
              <a:t>Br J Sports Med. </a:t>
            </a:r>
            <a:r>
              <a:rPr lang="en-US" sz="1000" dirty="0"/>
              <a:t>2015;49:865-70. </a:t>
            </a:r>
          </a:p>
          <a:p>
            <a:r>
              <a:rPr lang="en-US" sz="1000" dirty="0"/>
              <a:t>Gomez JE, et al. Critical evaluation of the 2-minute orthopedic screening examination. </a:t>
            </a:r>
            <a:r>
              <a:rPr lang="en-US" sz="1000" i="1" dirty="0"/>
              <a:t>Am J Dis Child.</a:t>
            </a:r>
            <a:r>
              <a:rPr lang="en-US" sz="1000" dirty="0"/>
              <a:t> 1993;147(10):1109-13.</a:t>
            </a:r>
          </a:p>
          <a:p>
            <a:r>
              <a:rPr lang="en-US" sz="1000" dirty="0"/>
              <a:t>Haider, et al. Exercise for Sport-Related Concussion and Persistent </a:t>
            </a:r>
            <a:r>
              <a:rPr lang="en-US" sz="1000" dirty="0" err="1"/>
              <a:t>Postconcussive</a:t>
            </a:r>
            <a:r>
              <a:rPr lang="en-US" sz="1000" dirty="0"/>
              <a:t> Symptoms. </a:t>
            </a:r>
            <a:r>
              <a:rPr lang="en-US" sz="1000" i="1" dirty="0"/>
              <a:t>Sports Health. </a:t>
            </a:r>
            <a:r>
              <a:rPr lang="en-US" sz="1000" dirty="0"/>
              <a:t>2021;13(2):154-60.</a:t>
            </a:r>
            <a:r>
              <a:rPr lang="en-US" sz="1000" i="1" dirty="0"/>
              <a:t> </a:t>
            </a:r>
          </a:p>
          <a:p>
            <a:r>
              <a:rPr lang="en-US" sz="1000" dirty="0"/>
              <a:t>Halstead ME, et al. Sport-Related Concussion in Children and Adolescents. </a:t>
            </a:r>
            <a:r>
              <a:rPr lang="en-US" sz="1000" i="1" dirty="0"/>
              <a:t>Pediatrics</a:t>
            </a:r>
            <a:r>
              <a:rPr lang="en-US" sz="1000" dirty="0"/>
              <a:t>. 2018;142(6):e20183074.</a:t>
            </a:r>
          </a:p>
          <a:p>
            <a:r>
              <a:rPr lang="en-US" sz="1000" dirty="0"/>
              <a:t>Hewett TE, et al. Biomechanical measures of neuromuscular control and valgus loading of the knee predict anterior cruciate ligament injury risk in female athletes: a prospective study. </a:t>
            </a:r>
            <a:r>
              <a:rPr lang="en-US" sz="1000" i="1" dirty="0"/>
              <a:t>Am J Sports Med. </a:t>
            </a:r>
            <a:r>
              <a:rPr lang="en-US" sz="1000" dirty="0"/>
              <a:t>2005;33(4):492-501.</a:t>
            </a:r>
          </a:p>
          <a:p>
            <a:r>
              <a:rPr lang="en-US" sz="1000" dirty="0"/>
              <a:t>Hewett TE, et al. Preparticipation physical examination using a box drop vertical jump test in young athletes: the effects of puberty and sex. </a:t>
            </a:r>
            <a:r>
              <a:rPr lang="en-US" sz="1000" i="1" dirty="0"/>
              <a:t>Clin J Sport Med. </a:t>
            </a:r>
            <a:r>
              <a:rPr lang="en-US" sz="1000" dirty="0"/>
              <a:t>2006;16(4):298-304.</a:t>
            </a:r>
          </a:p>
          <a:p>
            <a:pPr marL="0" indent="0">
              <a:buNone/>
            </a:pPr>
            <a:endParaRPr lang="en-US" sz="1000" dirty="0"/>
          </a:p>
        </p:txBody>
      </p:sp>
    </p:spTree>
    <p:extLst>
      <p:ext uri="{BB962C8B-B14F-4D97-AF65-F5344CB8AC3E}">
        <p14:creationId xmlns:p14="http://schemas.microsoft.com/office/powerpoint/2010/main" val="3896592226"/>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F404D2-1489-E243-BF15-2B62AD0D359D}"/>
              </a:ext>
            </a:extLst>
          </p:cNvPr>
          <p:cNvSpPr>
            <a:spLocks noGrp="1"/>
          </p:cNvSpPr>
          <p:nvPr>
            <p:ph type="sldNum" sz="quarter" idx="13"/>
          </p:nvPr>
        </p:nvSpPr>
        <p:spPr>
          <a:xfrm>
            <a:off x="272108" y="6453506"/>
            <a:ext cx="246061" cy="155233"/>
          </a:xfrm>
        </p:spPr>
        <p:txBody>
          <a:bodyPr/>
          <a:lstStyle/>
          <a:p>
            <a:fld id="{7BCC8D0D-EAEC-449D-9161-023DFF90F2E2}" type="slidenum">
              <a:rPr lang="en-US" smtClean="0"/>
              <a:pPr/>
              <a:t>99</a:t>
            </a:fld>
            <a:endParaRPr lang="en-US" dirty="0"/>
          </a:p>
        </p:txBody>
      </p:sp>
      <p:sp>
        <p:nvSpPr>
          <p:cNvPr id="4" name="Title 3">
            <a:extLst>
              <a:ext uri="{FF2B5EF4-FFF2-40B4-BE49-F238E27FC236}">
                <a16:creationId xmlns:a16="http://schemas.microsoft.com/office/drawing/2014/main" id="{530A1902-794F-5942-835E-068F40E71F8D}"/>
              </a:ext>
            </a:extLst>
          </p:cNvPr>
          <p:cNvSpPr>
            <a:spLocks noGrp="1"/>
          </p:cNvSpPr>
          <p:nvPr>
            <p:ph type="title"/>
          </p:nvPr>
        </p:nvSpPr>
        <p:spPr>
          <a:xfrm>
            <a:off x="453585" y="425002"/>
            <a:ext cx="8173580" cy="611449"/>
          </a:xfrm>
        </p:spPr>
        <p:txBody>
          <a:bodyPr/>
          <a:lstStyle/>
          <a:p>
            <a:r>
              <a:rPr lang="en-US" dirty="0"/>
              <a:t>References</a:t>
            </a:r>
          </a:p>
        </p:txBody>
      </p:sp>
      <p:sp>
        <p:nvSpPr>
          <p:cNvPr id="6" name="Content Placeholder 5">
            <a:extLst>
              <a:ext uri="{FF2B5EF4-FFF2-40B4-BE49-F238E27FC236}">
                <a16:creationId xmlns:a16="http://schemas.microsoft.com/office/drawing/2014/main" id="{1029B3C4-8E09-8940-BF87-BC3E06031761}"/>
              </a:ext>
            </a:extLst>
          </p:cNvPr>
          <p:cNvSpPr>
            <a:spLocks noGrp="1"/>
          </p:cNvSpPr>
          <p:nvPr>
            <p:ph idx="1"/>
          </p:nvPr>
        </p:nvSpPr>
        <p:spPr>
          <a:xfrm>
            <a:off x="271464" y="1036638"/>
            <a:ext cx="8601074" cy="5821362"/>
          </a:xfrm>
          <a:solidFill>
            <a:schemeClr val="bg1"/>
          </a:solidFill>
        </p:spPr>
        <p:txBody>
          <a:bodyPr/>
          <a:lstStyle/>
          <a:p>
            <a:r>
              <a:rPr lang="en-US" sz="1000" dirty="0"/>
              <a:t>Koester MC, et al. Preparticipation screening of high school athletes: are recommendations enough? </a:t>
            </a:r>
            <a:r>
              <a:rPr lang="en-US" sz="1000" i="1" dirty="0"/>
              <a:t>Phys </a:t>
            </a:r>
            <a:r>
              <a:rPr lang="en-US" sz="1000" i="1" dirty="0" err="1"/>
              <a:t>Sportsmed</a:t>
            </a:r>
            <a:r>
              <a:rPr lang="en-US" sz="1000" dirty="0"/>
              <a:t>. 2003;31(8):35-8.</a:t>
            </a:r>
          </a:p>
          <a:p>
            <a:r>
              <a:rPr lang="en-US" sz="1000" dirty="0" err="1"/>
              <a:t>LaBella</a:t>
            </a:r>
            <a:r>
              <a:rPr lang="en-US" sz="1000" dirty="0"/>
              <a:t> et al, Anterior Cruciate Ligament Injuries: Diagnosis, Treatment, and Prevention. </a:t>
            </a:r>
            <a:r>
              <a:rPr lang="en-US" sz="1000" i="1" dirty="0"/>
              <a:t>Pediatrics.</a:t>
            </a:r>
            <a:r>
              <a:rPr lang="en-US" sz="1000" dirty="0"/>
              <a:t> 2014;133(5)e1437-50.</a:t>
            </a:r>
          </a:p>
          <a:p>
            <a:r>
              <a:rPr lang="en-US" sz="1000" dirty="0" err="1"/>
              <a:t>Lauersen</a:t>
            </a:r>
            <a:r>
              <a:rPr lang="en-US" sz="1000" dirty="0"/>
              <a:t> JB, et al. Strength training as superior, dose-dependent and safe prevention of acute and overuse sports injuries: a systematic review, qualitative analysis and meta-analysis. </a:t>
            </a:r>
            <a:r>
              <a:rPr lang="en-US" sz="1000" i="1" dirty="0"/>
              <a:t>Br J Sports Med. </a:t>
            </a:r>
            <a:r>
              <a:rPr lang="en-US" sz="1000" dirty="0"/>
              <a:t>2018;52:1557-63. </a:t>
            </a:r>
          </a:p>
          <a:p>
            <a:r>
              <a:rPr lang="en-US" sz="1000" dirty="0"/>
              <a:t>MacDonald J, et al. Musculoskeletal Low Back Pain in School-aged Children: A Review. </a:t>
            </a:r>
            <a:r>
              <a:rPr lang="en-US" sz="1000" i="1" dirty="0"/>
              <a:t>JAMA </a:t>
            </a:r>
            <a:r>
              <a:rPr lang="en-US" sz="1000" i="1" dirty="0" err="1"/>
              <a:t>Pediatr</a:t>
            </a:r>
            <a:r>
              <a:rPr lang="en-US" sz="1000" dirty="0"/>
              <a:t>. 2017;171(3):280-7. </a:t>
            </a:r>
          </a:p>
          <a:p>
            <a:r>
              <a:rPr lang="en-US" sz="1000" dirty="0"/>
              <a:t>Maron BJ, et al. Assessment of the 12-lead electrocardiogram as a screening test for detection of cardiovascular disease in healthy general populations of young people (12-25 years of age): a scientific statement from the American Heart Association and the American College of Cardiology. </a:t>
            </a:r>
            <a:r>
              <a:rPr lang="en-US" sz="1000" i="1" dirty="0"/>
              <a:t>J Am Coll </a:t>
            </a:r>
            <a:r>
              <a:rPr lang="en-US" sz="1000" i="1" dirty="0" err="1"/>
              <a:t>Cardiol</a:t>
            </a:r>
            <a:r>
              <a:rPr lang="en-US" sz="1000" dirty="0"/>
              <a:t>. 2014;64(14):1479-1514. </a:t>
            </a:r>
          </a:p>
          <a:p>
            <a:r>
              <a:rPr lang="en-US" sz="1000" dirty="0"/>
              <a:t>Maron BJ, et al. Eligibility and Disqualification Recommendations for Competitive Athletes With Cardiovascular Abnormalities: Preamble, Principles, and General Considerations: A Scientific Statement From the American Heart Association and American College of Cardiology. </a:t>
            </a:r>
            <a:r>
              <a:rPr lang="en-US" sz="1000" i="1" dirty="0"/>
              <a:t>Circulation</a:t>
            </a:r>
            <a:r>
              <a:rPr lang="en-US" sz="1000" dirty="0"/>
              <a:t>. 2015;132(22):e256-61.</a:t>
            </a:r>
          </a:p>
          <a:p>
            <a:r>
              <a:rPr lang="en-US" sz="1000" dirty="0" err="1"/>
              <a:t>Marra</a:t>
            </a:r>
            <a:r>
              <a:rPr lang="en-US" sz="1000" dirty="0"/>
              <a:t> J, et al. Clinical Considerations in Caring for Transgender Athletes. </a:t>
            </a:r>
            <a:r>
              <a:rPr lang="en-US" sz="1000" i="1" dirty="0"/>
              <a:t>Am Fam Physician</a:t>
            </a:r>
            <a:r>
              <a:rPr lang="en-US" sz="1000" dirty="0"/>
              <a:t>. 2021;103(9):518-20.</a:t>
            </a:r>
          </a:p>
          <a:p>
            <a:r>
              <a:rPr lang="en-US" sz="1000" dirty="0"/>
              <a:t>Miller SM, et al. The Sports Preparticipation Evaluation. </a:t>
            </a:r>
            <a:r>
              <a:rPr lang="en-US" sz="1000" i="1" dirty="0"/>
              <a:t>Pediatrics in Review</a:t>
            </a:r>
            <a:r>
              <a:rPr lang="en-US" sz="1000" dirty="0"/>
              <a:t>. 2019;40(3):108-28.</a:t>
            </a:r>
          </a:p>
          <a:p>
            <a:r>
              <a:rPr lang="en-US" sz="1000" dirty="0"/>
              <a:t>Mountjoy M, et al. The IOC consensus statement: beyond the Female Athlete Triad – relative energy deficiency in sport (RED-S). </a:t>
            </a:r>
            <a:r>
              <a:rPr lang="en-US" sz="1000" i="1" dirty="0"/>
              <a:t>Br J Sports Med. </a:t>
            </a:r>
            <a:r>
              <a:rPr lang="en-US" sz="1000" dirty="0"/>
              <a:t>2014;48:491-7. </a:t>
            </a:r>
          </a:p>
          <a:p>
            <a:r>
              <a:rPr lang="en-US" sz="1000" dirty="0"/>
              <a:t>Mountjoy M, et al. IOC consensus statement on relative energy deficiency in sport (RED-S): 2018 update. </a:t>
            </a:r>
            <a:r>
              <a:rPr lang="en-US" sz="1000" i="1" dirty="0"/>
              <a:t>Br J Sports Med</a:t>
            </a:r>
            <a:r>
              <a:rPr lang="en-US" sz="1000" dirty="0"/>
              <a:t>. 2018;52(11):687-97.</a:t>
            </a:r>
          </a:p>
          <a:p>
            <a:r>
              <a:rPr lang="en-US" sz="1000" dirty="0" err="1"/>
              <a:t>Nigrovic</a:t>
            </a:r>
            <a:r>
              <a:rPr lang="en-US" sz="1000" dirty="0"/>
              <a:t> LE, et al. Children With Minor Blunt Head Trauma Presenting to the Emergency Department. </a:t>
            </a:r>
            <a:r>
              <a:rPr lang="en-US" sz="1000" i="1" dirty="0"/>
              <a:t>Pediatrics</a:t>
            </a:r>
            <a:r>
              <a:rPr lang="en-US" sz="1000" dirty="0"/>
              <a:t>. 2019;144(6):e20191495.</a:t>
            </a:r>
          </a:p>
          <a:p>
            <a:r>
              <a:rPr lang="en-US" sz="1000" dirty="0" err="1"/>
              <a:t>Sarwark</a:t>
            </a:r>
            <a:r>
              <a:rPr lang="en-US" sz="1000" dirty="0"/>
              <a:t>, JS, &amp; </a:t>
            </a:r>
            <a:r>
              <a:rPr lang="en-US" sz="1000" dirty="0" err="1"/>
              <a:t>LaBella</a:t>
            </a:r>
            <a:r>
              <a:rPr lang="en-US" sz="1000" dirty="0"/>
              <a:t>, CR (2014). Pediatric Orthopaedics and Sports Injuries: A Quick Reference Guide, 2nd Edition. American Academy of Pediatrics.</a:t>
            </a:r>
          </a:p>
          <a:p>
            <a:r>
              <a:rPr lang="en-US" sz="1000" dirty="0"/>
              <a:t>Smith J, et al. The preparticipation physical examination: Mayo Clinic experience with 2,739 examinations. </a:t>
            </a:r>
            <a:r>
              <a:rPr lang="en-US" sz="1000" i="1" dirty="0"/>
              <a:t>Mayo Clin Proc</a:t>
            </a:r>
            <a:r>
              <a:rPr lang="en-US" sz="1000" dirty="0"/>
              <a:t>. 1998;73(5):419-29.</a:t>
            </a:r>
          </a:p>
          <a:p>
            <a:r>
              <a:rPr lang="en-US" sz="1000" dirty="0" err="1"/>
              <a:t>Thorborg</a:t>
            </a:r>
            <a:r>
              <a:rPr lang="en-US" sz="1000" dirty="0"/>
              <a:t> K, et al. Effect of specific exercise-based football injury prevention </a:t>
            </a:r>
            <a:r>
              <a:rPr lang="en-US" sz="1000" dirty="0" err="1"/>
              <a:t>programmes</a:t>
            </a:r>
            <a:r>
              <a:rPr lang="en-US" sz="1000" dirty="0"/>
              <a:t> on the overall injury rate in football: a systematic review and meta-analysis of the FIFA 11 and 11+ </a:t>
            </a:r>
            <a:r>
              <a:rPr lang="en-US" sz="1000" dirty="0" err="1"/>
              <a:t>programmes</a:t>
            </a:r>
            <a:r>
              <a:rPr lang="en-US" sz="1000" dirty="0"/>
              <a:t>. </a:t>
            </a:r>
            <a:r>
              <a:rPr lang="en-US" sz="1000" i="1" dirty="0"/>
              <a:t>Br J Sports Me</a:t>
            </a:r>
            <a:r>
              <a:rPr lang="en-US" sz="1000" dirty="0"/>
              <a:t>d. 2017;51:562-71.</a:t>
            </a:r>
          </a:p>
          <a:p>
            <a:r>
              <a:rPr lang="en-US" sz="1000" dirty="0"/>
              <a:t>Rice SG, AAP Council on Sports Medicine and Fitness. Medical conditions affecting sports participation. </a:t>
            </a:r>
            <a:r>
              <a:rPr lang="en-US" sz="1000" i="1" dirty="0"/>
              <a:t>Pediatrics</a:t>
            </a:r>
            <a:r>
              <a:rPr lang="en-US" sz="1000" dirty="0"/>
              <a:t>. 2008;121(4):841-8.</a:t>
            </a:r>
          </a:p>
        </p:txBody>
      </p:sp>
    </p:spTree>
    <p:extLst>
      <p:ext uri="{BB962C8B-B14F-4D97-AF65-F5344CB8AC3E}">
        <p14:creationId xmlns:p14="http://schemas.microsoft.com/office/powerpoint/2010/main" val="825465305"/>
      </p:ext>
    </p:extLst>
  </p:cSld>
  <p:clrMapOvr>
    <a:masterClrMapping/>
  </p:clrMapOvr>
  <p:transition>
    <p:fade/>
  </p:transition>
</p:sld>
</file>

<file path=ppt/theme/theme1.xml><?xml version="1.0" encoding="utf-8"?>
<a:theme xmlns:a="http://schemas.openxmlformats.org/drawingml/2006/main" name="UCSF Classic">
  <a:themeElements>
    <a:clrScheme name="Custom 30">
      <a:dk1>
        <a:srgbClr val="052049"/>
      </a:dk1>
      <a:lt1>
        <a:srgbClr val="FFFFFF"/>
      </a:lt1>
      <a:dk2>
        <a:srgbClr val="052049"/>
      </a:dk2>
      <a:lt2>
        <a:srgbClr val="FFFFFF"/>
      </a:lt2>
      <a:accent1>
        <a:srgbClr val="178CCB"/>
      </a:accent1>
      <a:accent2>
        <a:srgbClr val="18A3AC"/>
      </a:accent2>
      <a:accent3>
        <a:srgbClr val="90BD31"/>
      </a:accent3>
      <a:accent4>
        <a:srgbClr val="F48024"/>
      </a:accent4>
      <a:accent5>
        <a:srgbClr val="CBCED2"/>
      </a:accent5>
      <a:accent6>
        <a:srgbClr val="716FB2"/>
      </a:accent6>
      <a:hlink>
        <a:srgbClr val="178CCB"/>
      </a:hlink>
      <a:folHlink>
        <a:srgbClr val="787878"/>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Custom 2">
      <a:dk1>
        <a:srgbClr val="052049"/>
      </a:dk1>
      <a:lt1>
        <a:srgbClr val="FFFFFF"/>
      </a:lt1>
      <a:dk2>
        <a:srgbClr val="052049"/>
      </a:dk2>
      <a:lt2>
        <a:srgbClr val="FFFFFF"/>
      </a:lt2>
      <a:accent1>
        <a:srgbClr val="178CCB"/>
      </a:accent1>
      <a:accent2>
        <a:srgbClr val="18A3AC"/>
      </a:accent2>
      <a:accent3>
        <a:srgbClr val="90BD31"/>
      </a:accent3>
      <a:accent4>
        <a:srgbClr val="F48024"/>
      </a:accent4>
      <a:accent5>
        <a:srgbClr val="C7CED1"/>
      </a:accent5>
      <a:accent6>
        <a:srgbClr val="716FB2"/>
      </a:accent6>
      <a:hlink>
        <a:srgbClr val="178CCB"/>
      </a:hlink>
      <a:folHlink>
        <a:srgbClr val="5C6A70"/>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25182</TotalTime>
  <Words>9446</Words>
  <Application>Microsoft Macintosh PowerPoint</Application>
  <PresentationFormat>On-screen Show (4:3)</PresentationFormat>
  <Paragraphs>948</Paragraphs>
  <Slides>103</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103</vt:i4>
      </vt:variant>
    </vt:vector>
  </HeadingPairs>
  <TitlesOfParts>
    <vt:vector size="110" baseType="lpstr">
      <vt:lpstr>.AppleSystemUIFont</vt:lpstr>
      <vt:lpstr>Arial</vt:lpstr>
      <vt:lpstr>Garamond</vt:lpstr>
      <vt:lpstr>Times New Roman</vt:lpstr>
      <vt:lpstr>Wingdings</vt:lpstr>
      <vt:lpstr>UCSF Classic</vt:lpstr>
      <vt:lpstr>UCSF Contemporary</vt:lpstr>
      <vt:lpstr>Pediatric Primary Care  Sports Medicine Handbook Overuse and Chronic Injuries  A Case-Based Approach</vt:lpstr>
      <vt:lpstr>Outline</vt:lpstr>
      <vt:lpstr>Overuse Injuries in Youth Athletes</vt:lpstr>
      <vt:lpstr>Risk Factors for Overuse Injuries</vt:lpstr>
      <vt:lpstr>Risk Factors for Overuse Injuries</vt:lpstr>
      <vt:lpstr>Apophyseal Injuries</vt:lpstr>
      <vt:lpstr>Apophyseal Injuries</vt:lpstr>
      <vt:lpstr>Case 1</vt:lpstr>
      <vt:lpstr>Case 1</vt:lpstr>
      <vt:lpstr>Case 1</vt:lpstr>
      <vt:lpstr>Medial Epicondyle Apophysitis</vt:lpstr>
      <vt:lpstr>Medial Epicondyle Apophysitis</vt:lpstr>
      <vt:lpstr>Case 2</vt:lpstr>
      <vt:lpstr>Case 2</vt:lpstr>
      <vt:lpstr>Case 2</vt:lpstr>
      <vt:lpstr>Knee Extensor Mechanism Apophysitis</vt:lpstr>
      <vt:lpstr>Knee Extensor Mechanism Apophysitis</vt:lpstr>
      <vt:lpstr>Case 3</vt:lpstr>
      <vt:lpstr>Case 3</vt:lpstr>
      <vt:lpstr>Case 3</vt:lpstr>
      <vt:lpstr>Calcaneal Apophysitis </vt:lpstr>
      <vt:lpstr>Calcaneal Apophysitis </vt:lpstr>
      <vt:lpstr>Case 4</vt:lpstr>
      <vt:lpstr>Case 4</vt:lpstr>
      <vt:lpstr>Case 4</vt:lpstr>
      <vt:lpstr>5th Metatarsal Apophysitis</vt:lpstr>
      <vt:lpstr>5th Metatarsal Apophysitis</vt:lpstr>
      <vt:lpstr>Case 5</vt:lpstr>
      <vt:lpstr>Case 5</vt:lpstr>
      <vt:lpstr>Case 5</vt:lpstr>
      <vt:lpstr>Proximal Humeral Epiphysitis / Epiphysiolysis</vt:lpstr>
      <vt:lpstr>Proximal Humeral Epiphysitis / Epiphysiolysis</vt:lpstr>
      <vt:lpstr>Case 6</vt:lpstr>
      <vt:lpstr>Case 6</vt:lpstr>
      <vt:lpstr>Case 6</vt:lpstr>
      <vt:lpstr>Distal Radial Epiphysitis</vt:lpstr>
      <vt:lpstr>Distal Radial Epiphysitis</vt:lpstr>
      <vt:lpstr>Case 7</vt:lpstr>
      <vt:lpstr>Case 7</vt:lpstr>
      <vt:lpstr>Case 7</vt:lpstr>
      <vt:lpstr>Patellofemoral Pain Syndrome</vt:lpstr>
      <vt:lpstr>Patellofemoral Pain Syndrome</vt:lpstr>
      <vt:lpstr>Case 8</vt:lpstr>
      <vt:lpstr>Case 8</vt:lpstr>
      <vt:lpstr>Case 8</vt:lpstr>
      <vt:lpstr>Iliotibial Band Syndrome</vt:lpstr>
      <vt:lpstr>Iliotibial Band Syndrome</vt:lpstr>
      <vt:lpstr>Case 9</vt:lpstr>
      <vt:lpstr>Case 9</vt:lpstr>
      <vt:lpstr>Case 9</vt:lpstr>
      <vt:lpstr>Rotator Cuff Impingement</vt:lpstr>
      <vt:lpstr>Rotator Cuff Impingement</vt:lpstr>
      <vt:lpstr>Case 10</vt:lpstr>
      <vt:lpstr>Case 10</vt:lpstr>
      <vt:lpstr>Case 10</vt:lpstr>
      <vt:lpstr>Internal Snapping Hip</vt:lpstr>
      <vt:lpstr>Internal Snapping Hip</vt:lpstr>
      <vt:lpstr>Case 11</vt:lpstr>
      <vt:lpstr>Case 11</vt:lpstr>
      <vt:lpstr>Case 11</vt:lpstr>
      <vt:lpstr>External Snapping Hip</vt:lpstr>
      <vt:lpstr>External Snapping Hip</vt:lpstr>
      <vt:lpstr>Case 12</vt:lpstr>
      <vt:lpstr>Case 12</vt:lpstr>
      <vt:lpstr>Case 12</vt:lpstr>
      <vt:lpstr>Tibial Stress Fracture</vt:lpstr>
      <vt:lpstr>Tibial Stress Fracture</vt:lpstr>
      <vt:lpstr>Medial Tibial Stress Syndrome</vt:lpstr>
      <vt:lpstr>Case 13</vt:lpstr>
      <vt:lpstr>Case 13</vt:lpstr>
      <vt:lpstr>Case 13</vt:lpstr>
      <vt:lpstr>Metatarsal Stress Fracture</vt:lpstr>
      <vt:lpstr>Metatarsal Stress Fracture</vt:lpstr>
      <vt:lpstr>Case 14</vt:lpstr>
      <vt:lpstr>Case 14</vt:lpstr>
      <vt:lpstr>Case 14</vt:lpstr>
      <vt:lpstr>Spondylolysis</vt:lpstr>
      <vt:lpstr>Spondylolysis</vt:lpstr>
      <vt:lpstr>Case 15</vt:lpstr>
      <vt:lpstr>Case 15</vt:lpstr>
      <vt:lpstr>Case 15</vt:lpstr>
      <vt:lpstr>Herniated Intervertebral Disc</vt:lpstr>
      <vt:lpstr>Herniated Intervertebral Disc</vt:lpstr>
      <vt:lpstr>Mechanical Low Back Pain</vt:lpstr>
      <vt:lpstr>Back Pain Red Flag Symptoms</vt:lpstr>
      <vt:lpstr>Case 16</vt:lpstr>
      <vt:lpstr>Case 16</vt:lpstr>
      <vt:lpstr>Case 16</vt:lpstr>
      <vt:lpstr>Early Sport Specialization</vt:lpstr>
      <vt:lpstr>Guidance for the Pediatrician</vt:lpstr>
      <vt:lpstr>Guidance for the Pediatrician</vt:lpstr>
      <vt:lpstr>Case 17</vt:lpstr>
      <vt:lpstr>Case 17</vt:lpstr>
      <vt:lpstr>Case 17</vt:lpstr>
      <vt:lpstr>Relative Energy Deficiency in Sport (RED-S)</vt:lpstr>
      <vt:lpstr>Relative Energy Deficiency in Sport (RED-S)</vt:lpstr>
      <vt:lpstr>References &amp; Image Sources</vt:lpstr>
      <vt:lpstr>References</vt:lpstr>
      <vt:lpstr>References</vt:lpstr>
      <vt:lpstr>Image Sources</vt:lpstr>
      <vt:lpstr>Image Sources</vt:lpstr>
      <vt:lpstr>Image Sources</vt:lpstr>
      <vt:lpstr>Image Sources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Faustine Dufka</cp:lastModifiedBy>
  <cp:revision>1847</cp:revision>
  <dcterms:created xsi:type="dcterms:W3CDTF">2017-04-18T17:07:44Z</dcterms:created>
  <dcterms:modified xsi:type="dcterms:W3CDTF">2022-04-22T19:42:29Z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